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912" r:id="rId2"/>
    <p:sldId id="2915" r:id="rId3"/>
    <p:sldId id="2916" r:id="rId4"/>
    <p:sldId id="2917" r:id="rId5"/>
    <p:sldId id="2918" r:id="rId6"/>
    <p:sldId id="2919" r:id="rId7"/>
    <p:sldId id="2926" r:id="rId8"/>
    <p:sldId id="2920" r:id="rId9"/>
    <p:sldId id="2923" r:id="rId10"/>
    <p:sldId id="2921" r:id="rId11"/>
    <p:sldId id="2927"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5"/>
    <p:restoredTop sz="95820"/>
  </p:normalViewPr>
  <p:slideViewPr>
    <p:cSldViewPr snapToGrid="0" snapToObjects="1">
      <p:cViewPr>
        <p:scale>
          <a:sx n="64" d="100"/>
          <a:sy n="64" d="100"/>
        </p:scale>
        <p:origin x="2024" y="1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uzukiyasuhiro/Desktop/3&#24180;4&#26376;P&#24433;&#38911;&#24230;&#35519;&#26619;(4.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ja-JP" altLang="en-US"/>
              <a:t>最新台</a:t>
            </a:r>
            <a:r>
              <a:rPr lang="ja-JP"/>
              <a:t>導入台数</a:t>
            </a:r>
            <a:r>
              <a:rPr lang="ja-JP" altLang="en-US"/>
              <a:t>と客数推移</a:t>
            </a:r>
            <a:endParaRPr lang="ja-JP"/>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ja-JP"/>
        </a:p>
      </c:txPr>
    </c:title>
    <c:autoTitleDeleted val="0"/>
    <c:plotArea>
      <c:layout/>
      <c:scatterChart>
        <c:scatterStyle val="lineMarker"/>
        <c:varyColors val="0"/>
        <c:ser>
          <c:idx val="8"/>
          <c:order val="0"/>
          <c:tx>
            <c:strRef>
              <c:f>Sheet1!$I$14</c:f>
              <c:strCache>
                <c:ptCount val="1"/>
                <c:pt idx="0">
                  <c:v>台数</c:v>
                </c:pt>
              </c:strCache>
            </c:strRef>
          </c:tx>
          <c:spPr>
            <a:ln w="28575" cap="rnd">
              <a:solidFill>
                <a:schemeClr val="lt1">
                  <a:alpha val="50000"/>
                </a:schemeClr>
              </a:solidFill>
              <a:round/>
            </a:ln>
            <a:effectLst>
              <a:outerShdw dist="25400" dir="2700000" algn="tl" rotWithShape="0">
                <a:schemeClr val="accent3">
                  <a:lumMod val="60000"/>
                </a:schemeClr>
              </a:outerShdw>
            </a:effectLst>
          </c:spPr>
          <c:marker>
            <c:symbol val="circle"/>
            <c:size val="6"/>
            <c:spPr>
              <a:solidFill>
                <a:schemeClr val="accent3">
                  <a:lumMod val="60000"/>
                </a:schemeClr>
              </a:solidFill>
              <a:ln w="22225">
                <a:solidFill>
                  <a:schemeClr val="lt1"/>
                </a:solidFill>
                <a:round/>
              </a:ln>
              <a:effectLst/>
            </c:spPr>
          </c:marker>
          <c:yVal>
            <c:numRef>
              <c:f>Sheet1!$I$15:$I$19</c:f>
            </c:numRef>
          </c:yVal>
          <c:smooth val="0"/>
          <c:extLst>
            <c:ext xmlns:c16="http://schemas.microsoft.com/office/drawing/2014/chart" uri="{C3380CC4-5D6E-409C-BE32-E72D297353CC}">
              <c16:uniqueId val="{00000000-A9BF-6D4C-B8CA-88529FD29CE1}"/>
            </c:ext>
          </c:extLst>
        </c:ser>
        <c:ser>
          <c:idx val="9"/>
          <c:order val="1"/>
          <c:tx>
            <c:strRef>
              <c:f>Sheet1!$J$14</c:f>
              <c:strCache>
                <c:ptCount val="1"/>
                <c:pt idx="0">
                  <c:v>客数</c:v>
                </c:pt>
              </c:strCache>
            </c:strRef>
          </c:tx>
          <c:spPr>
            <a:ln w="28575" cap="rnd">
              <a:solidFill>
                <a:schemeClr val="lt1">
                  <a:alpha val="50000"/>
                </a:schemeClr>
              </a:solidFill>
              <a:round/>
            </a:ln>
            <a:effectLst>
              <a:outerShdw dist="25400" dir="2700000" algn="tl" rotWithShape="0">
                <a:schemeClr val="accent4">
                  <a:lumMod val="60000"/>
                </a:schemeClr>
              </a:outerShdw>
            </a:effectLst>
          </c:spPr>
          <c:marker>
            <c:symbol val="circle"/>
            <c:size val="6"/>
            <c:spPr>
              <a:solidFill>
                <a:schemeClr val="accent4">
                  <a:lumMod val="60000"/>
                </a:schemeClr>
              </a:solidFill>
              <a:ln w="22225">
                <a:solidFill>
                  <a:schemeClr val="lt1"/>
                </a:solidFill>
                <a:round/>
              </a:ln>
              <a:effectLst/>
            </c:spPr>
          </c:marker>
          <c:yVal>
            <c:numRef>
              <c:f>Sheet1!$J$15:$J$19</c:f>
            </c:numRef>
          </c:yVal>
          <c:smooth val="0"/>
          <c:extLst>
            <c:ext xmlns:c16="http://schemas.microsoft.com/office/drawing/2014/chart" uri="{C3380CC4-5D6E-409C-BE32-E72D297353CC}">
              <c16:uniqueId val="{00000001-A9BF-6D4C-B8CA-88529FD29CE1}"/>
            </c:ext>
          </c:extLst>
        </c:ser>
        <c:ser>
          <c:idx val="10"/>
          <c:order val="2"/>
          <c:tx>
            <c:strRef>
              <c:f>Sheet1!$K$14</c:f>
              <c:strCache>
                <c:ptCount val="1"/>
              </c:strCache>
            </c:strRef>
          </c:tx>
          <c:spPr>
            <a:ln w="28575" cap="rnd">
              <a:solidFill>
                <a:schemeClr val="lt1">
                  <a:alpha val="50000"/>
                </a:schemeClr>
              </a:solidFill>
              <a:round/>
            </a:ln>
            <a:effectLst>
              <a:outerShdw dist="25400" dir="2700000" algn="tl" rotWithShape="0">
                <a:schemeClr val="accent5">
                  <a:lumMod val="60000"/>
                </a:schemeClr>
              </a:outerShdw>
            </a:effectLst>
          </c:spPr>
          <c:marker>
            <c:symbol val="circle"/>
            <c:size val="6"/>
            <c:spPr>
              <a:solidFill>
                <a:schemeClr val="accent5">
                  <a:lumMod val="60000"/>
                </a:schemeClr>
              </a:solidFill>
              <a:ln w="22225">
                <a:solidFill>
                  <a:schemeClr val="lt1"/>
                </a:solidFill>
                <a:round/>
              </a:ln>
              <a:effectLst/>
            </c:spPr>
          </c:marker>
          <c:yVal>
            <c:numRef>
              <c:f>Sheet1!$K$15:$K$19</c:f>
            </c:numRef>
          </c:yVal>
          <c:smooth val="0"/>
          <c:extLst>
            <c:ext xmlns:c16="http://schemas.microsoft.com/office/drawing/2014/chart" uri="{C3380CC4-5D6E-409C-BE32-E72D297353CC}">
              <c16:uniqueId val="{00000002-A9BF-6D4C-B8CA-88529FD29CE1}"/>
            </c:ext>
          </c:extLst>
        </c:ser>
        <c:ser>
          <c:idx val="12"/>
          <c:order val="4"/>
          <c:tx>
            <c:strRef>
              <c:f>Sheet1!$I$14</c:f>
              <c:strCache>
                <c:ptCount val="1"/>
                <c:pt idx="0">
                  <c:v>台数</c:v>
                </c:pt>
              </c:strCache>
            </c:strRef>
          </c:tx>
          <c:spPr>
            <a:ln w="28575" cap="rnd">
              <a:solidFill>
                <a:schemeClr val="lt1">
                  <a:alpha val="50000"/>
                </a:schemeClr>
              </a:solidFill>
              <a:round/>
            </a:ln>
            <a:effectLst>
              <a:outerShdw dist="25400" dir="2700000" algn="tl" rotWithShape="0">
                <a:schemeClr val="accent1">
                  <a:lumMod val="80000"/>
                  <a:lumOff val="20000"/>
                </a:schemeClr>
              </a:outerShdw>
            </a:effectLst>
          </c:spPr>
          <c:marker>
            <c:symbol val="circle"/>
            <c:size val="6"/>
            <c:spPr>
              <a:solidFill>
                <a:schemeClr val="accent1">
                  <a:lumMod val="80000"/>
                  <a:lumOff val="20000"/>
                </a:schemeClr>
              </a:solidFill>
              <a:ln w="22225">
                <a:solidFill>
                  <a:schemeClr val="lt1"/>
                </a:solidFill>
                <a:round/>
              </a:ln>
              <a:effectLst/>
            </c:spPr>
          </c:marker>
          <c:yVal>
            <c:numRef>
              <c:f>Sheet1!$I$15:$I$19</c:f>
            </c:numRef>
          </c:yVal>
          <c:smooth val="0"/>
          <c:extLst>
            <c:ext xmlns:c16="http://schemas.microsoft.com/office/drawing/2014/chart" uri="{C3380CC4-5D6E-409C-BE32-E72D297353CC}">
              <c16:uniqueId val="{00000003-A9BF-6D4C-B8CA-88529FD29CE1}"/>
            </c:ext>
          </c:extLst>
        </c:ser>
        <c:ser>
          <c:idx val="13"/>
          <c:order val="5"/>
          <c:tx>
            <c:strRef>
              <c:f>Sheet1!$J$14</c:f>
              <c:strCache>
                <c:ptCount val="1"/>
                <c:pt idx="0">
                  <c:v>客数</c:v>
                </c:pt>
              </c:strCache>
            </c:strRef>
          </c:tx>
          <c:spPr>
            <a:ln w="28575" cap="rnd">
              <a:solidFill>
                <a:schemeClr val="lt1">
                  <a:alpha val="50000"/>
                </a:schemeClr>
              </a:solidFill>
              <a:round/>
            </a:ln>
            <a:effectLst>
              <a:outerShdw dist="25400" dir="2700000" algn="tl" rotWithShape="0">
                <a:schemeClr val="accent2">
                  <a:lumMod val="80000"/>
                  <a:lumOff val="20000"/>
                </a:schemeClr>
              </a:outerShdw>
            </a:effectLst>
          </c:spPr>
          <c:marker>
            <c:symbol val="circle"/>
            <c:size val="6"/>
            <c:spPr>
              <a:solidFill>
                <a:schemeClr val="accent2">
                  <a:lumMod val="80000"/>
                  <a:lumOff val="20000"/>
                </a:schemeClr>
              </a:solidFill>
              <a:ln w="22225">
                <a:solidFill>
                  <a:schemeClr val="lt1"/>
                </a:solidFill>
                <a:round/>
              </a:ln>
              <a:effectLst/>
            </c:spPr>
          </c:marker>
          <c:yVal>
            <c:numRef>
              <c:f>Sheet1!$J$15:$J$19</c:f>
            </c:numRef>
          </c:yVal>
          <c:smooth val="0"/>
          <c:extLst>
            <c:ext xmlns:c16="http://schemas.microsoft.com/office/drawing/2014/chart" uri="{C3380CC4-5D6E-409C-BE32-E72D297353CC}">
              <c16:uniqueId val="{00000004-A9BF-6D4C-B8CA-88529FD29CE1}"/>
            </c:ext>
          </c:extLst>
        </c:ser>
        <c:ser>
          <c:idx val="14"/>
          <c:order val="6"/>
          <c:tx>
            <c:strRef>
              <c:f>Sheet1!$K$14</c:f>
              <c:strCache>
                <c:ptCount val="1"/>
              </c:strCache>
            </c:strRef>
          </c:tx>
          <c:spPr>
            <a:ln w="28575" cap="rnd">
              <a:solidFill>
                <a:schemeClr val="lt1">
                  <a:alpha val="50000"/>
                </a:schemeClr>
              </a:solidFill>
              <a:round/>
            </a:ln>
            <a:effectLst>
              <a:outerShdw dist="25400" dir="2700000" algn="tl" rotWithShape="0">
                <a:schemeClr val="accent3">
                  <a:lumMod val="80000"/>
                  <a:lumOff val="20000"/>
                </a:schemeClr>
              </a:outerShdw>
            </a:effectLst>
          </c:spPr>
          <c:marker>
            <c:symbol val="circle"/>
            <c:size val="6"/>
            <c:spPr>
              <a:solidFill>
                <a:schemeClr val="accent3">
                  <a:lumMod val="80000"/>
                  <a:lumOff val="20000"/>
                </a:schemeClr>
              </a:solidFill>
              <a:ln w="22225">
                <a:solidFill>
                  <a:schemeClr val="lt1"/>
                </a:solidFill>
                <a:round/>
              </a:ln>
              <a:effectLst/>
            </c:spPr>
          </c:marker>
          <c:yVal>
            <c:numRef>
              <c:f>Sheet1!$K$15:$K$19</c:f>
            </c:numRef>
          </c:yVal>
          <c:smooth val="0"/>
          <c:extLst>
            <c:ext xmlns:c16="http://schemas.microsoft.com/office/drawing/2014/chart" uri="{C3380CC4-5D6E-409C-BE32-E72D297353CC}">
              <c16:uniqueId val="{00000005-A9BF-6D4C-B8CA-88529FD29CE1}"/>
            </c:ext>
          </c:extLst>
        </c:ser>
        <c:ser>
          <c:idx val="4"/>
          <c:order val="8"/>
          <c:tx>
            <c:strRef>
              <c:f>Sheet1!$I$14</c:f>
              <c:strCache>
                <c:ptCount val="1"/>
                <c:pt idx="0">
                  <c:v>台数</c:v>
                </c:pt>
              </c:strCache>
            </c:strRef>
          </c:tx>
          <c:spPr>
            <a:ln w="28575" cap="rnd">
              <a:solidFill>
                <a:schemeClr val="lt1">
                  <a:alpha val="50000"/>
                </a:schemeClr>
              </a:solidFill>
              <a:round/>
            </a:ln>
            <a:effectLst>
              <a:outerShdw dist="25400" dir="2700000" algn="tl" rotWithShape="0">
                <a:schemeClr val="accent5"/>
              </a:outerShdw>
            </a:effectLst>
          </c:spPr>
          <c:marker>
            <c:symbol val="circle"/>
            <c:size val="6"/>
            <c:spPr>
              <a:solidFill>
                <a:schemeClr val="accent5"/>
              </a:solidFill>
              <a:ln w="22225">
                <a:solidFill>
                  <a:schemeClr val="lt1"/>
                </a:solidFill>
                <a:round/>
              </a:ln>
              <a:effectLst/>
            </c:spPr>
          </c:marker>
          <c:yVal>
            <c:numRef>
              <c:f>Sheet1!$I$15:$I$19</c:f>
            </c:numRef>
          </c:yVal>
          <c:smooth val="0"/>
          <c:extLst>
            <c:ext xmlns:c16="http://schemas.microsoft.com/office/drawing/2014/chart" uri="{C3380CC4-5D6E-409C-BE32-E72D297353CC}">
              <c16:uniqueId val="{00000006-A9BF-6D4C-B8CA-88529FD29CE1}"/>
            </c:ext>
          </c:extLst>
        </c:ser>
        <c:ser>
          <c:idx val="5"/>
          <c:order val="9"/>
          <c:tx>
            <c:strRef>
              <c:f>Sheet1!$J$14</c:f>
              <c:strCache>
                <c:ptCount val="1"/>
                <c:pt idx="0">
                  <c:v>客数</c:v>
                </c:pt>
              </c:strCache>
            </c:strRef>
          </c:tx>
          <c:spPr>
            <a:ln w="28575" cap="rnd">
              <a:solidFill>
                <a:schemeClr val="lt1">
                  <a:alpha val="50000"/>
                </a:schemeClr>
              </a:solidFill>
              <a:round/>
            </a:ln>
            <a:effectLst>
              <a:outerShdw dist="25400" dir="2700000" algn="tl" rotWithShape="0">
                <a:schemeClr val="accent6"/>
              </a:outerShdw>
            </a:effectLst>
          </c:spPr>
          <c:marker>
            <c:symbol val="circle"/>
            <c:size val="6"/>
            <c:spPr>
              <a:solidFill>
                <a:schemeClr val="accent6"/>
              </a:solidFill>
              <a:ln w="22225">
                <a:solidFill>
                  <a:schemeClr val="lt1"/>
                </a:solidFill>
                <a:round/>
              </a:ln>
              <a:effectLst/>
            </c:spPr>
          </c:marker>
          <c:yVal>
            <c:numRef>
              <c:f>Sheet1!$J$15:$J$19</c:f>
            </c:numRef>
          </c:yVal>
          <c:smooth val="0"/>
          <c:extLst>
            <c:ext xmlns:c16="http://schemas.microsoft.com/office/drawing/2014/chart" uri="{C3380CC4-5D6E-409C-BE32-E72D297353CC}">
              <c16:uniqueId val="{00000007-A9BF-6D4C-B8CA-88529FD29CE1}"/>
            </c:ext>
          </c:extLst>
        </c:ser>
        <c:ser>
          <c:idx val="6"/>
          <c:order val="10"/>
          <c:tx>
            <c:strRef>
              <c:f>Sheet1!$K$14</c:f>
              <c:strCache>
                <c:ptCount val="1"/>
              </c:strCache>
            </c:strRef>
          </c:tx>
          <c:spPr>
            <a:ln w="28575" cap="rnd">
              <a:solidFill>
                <a:schemeClr val="lt1">
                  <a:alpha val="50000"/>
                </a:schemeClr>
              </a:solidFill>
              <a:round/>
            </a:ln>
            <a:effectLst>
              <a:outerShdw dist="25400" dir="2700000" algn="tl" rotWithShape="0">
                <a:schemeClr val="accent1">
                  <a:lumMod val="60000"/>
                </a:schemeClr>
              </a:outerShdw>
            </a:effectLst>
          </c:spPr>
          <c:marker>
            <c:symbol val="circle"/>
            <c:size val="6"/>
            <c:spPr>
              <a:solidFill>
                <a:schemeClr val="accent1">
                  <a:lumMod val="60000"/>
                </a:schemeClr>
              </a:solidFill>
              <a:ln w="22225">
                <a:solidFill>
                  <a:schemeClr val="lt1"/>
                </a:solidFill>
                <a:round/>
              </a:ln>
              <a:effectLst/>
            </c:spPr>
          </c:marker>
          <c:yVal>
            <c:numRef>
              <c:f>Sheet1!$K$15:$K$19</c:f>
            </c:numRef>
          </c:yVal>
          <c:smooth val="0"/>
          <c:extLst>
            <c:ext xmlns:c16="http://schemas.microsoft.com/office/drawing/2014/chart" uri="{C3380CC4-5D6E-409C-BE32-E72D297353CC}">
              <c16:uniqueId val="{00000008-A9BF-6D4C-B8CA-88529FD29CE1}"/>
            </c:ext>
          </c:extLst>
        </c:ser>
        <c:ser>
          <c:idx val="0"/>
          <c:order val="12"/>
          <c:tx>
            <c:strRef>
              <c:f>Sheet1!$I$14</c:f>
              <c:strCache>
                <c:ptCount val="1"/>
                <c:pt idx="0">
                  <c:v>台数</c:v>
                </c:pt>
              </c:strCache>
            </c:strRef>
          </c:tx>
          <c:spPr>
            <a:ln w="28575" cap="rnd">
              <a:solidFill>
                <a:schemeClr val="lt1">
                  <a:alpha val="50000"/>
                </a:schemeClr>
              </a:solidFill>
              <a:round/>
            </a:ln>
            <a:effectLst>
              <a:outerShdw dist="25400" dir="2700000" algn="tl" rotWithShape="0">
                <a:schemeClr val="accent1"/>
              </a:outerShdw>
            </a:effectLst>
          </c:spPr>
          <c:marker>
            <c:symbol val="circle"/>
            <c:size val="6"/>
            <c:spPr>
              <a:solidFill>
                <a:schemeClr val="accent1"/>
              </a:solidFill>
              <a:ln w="22225">
                <a:solidFill>
                  <a:schemeClr val="lt1"/>
                </a:solidFill>
                <a:round/>
              </a:ln>
              <a:effectLst/>
            </c:spPr>
          </c:marker>
          <c:yVal>
            <c:numRef>
              <c:f>Sheet1!$I$15:$I$19</c:f>
            </c:numRef>
          </c:yVal>
          <c:smooth val="0"/>
          <c:extLst>
            <c:ext xmlns:c16="http://schemas.microsoft.com/office/drawing/2014/chart" uri="{C3380CC4-5D6E-409C-BE32-E72D297353CC}">
              <c16:uniqueId val="{00000009-A9BF-6D4C-B8CA-88529FD29CE1}"/>
            </c:ext>
          </c:extLst>
        </c:ser>
        <c:ser>
          <c:idx val="1"/>
          <c:order val="13"/>
          <c:tx>
            <c:strRef>
              <c:f>Sheet1!$J$14</c:f>
              <c:strCache>
                <c:ptCount val="1"/>
                <c:pt idx="0">
                  <c:v>客数</c:v>
                </c:pt>
              </c:strCache>
            </c:strRef>
          </c:tx>
          <c:spPr>
            <a:ln w="28575" cap="rnd">
              <a:solidFill>
                <a:schemeClr val="lt1">
                  <a:alpha val="50000"/>
                </a:schemeClr>
              </a:solidFill>
              <a:round/>
            </a:ln>
            <a:effectLst>
              <a:outerShdw dist="25400" dir="2700000" algn="tl" rotWithShape="0">
                <a:schemeClr val="accent2"/>
              </a:outerShdw>
            </a:effectLst>
          </c:spPr>
          <c:marker>
            <c:symbol val="circle"/>
            <c:size val="6"/>
            <c:spPr>
              <a:solidFill>
                <a:schemeClr val="accent2"/>
              </a:solidFill>
              <a:ln w="22225">
                <a:solidFill>
                  <a:schemeClr val="lt1"/>
                </a:solidFill>
                <a:round/>
              </a:ln>
              <a:effectLst/>
            </c:spPr>
          </c:marker>
          <c:yVal>
            <c:numRef>
              <c:f>Sheet1!$J$15:$J$19</c:f>
            </c:numRef>
          </c:yVal>
          <c:smooth val="0"/>
          <c:extLst>
            <c:ext xmlns:c16="http://schemas.microsoft.com/office/drawing/2014/chart" uri="{C3380CC4-5D6E-409C-BE32-E72D297353CC}">
              <c16:uniqueId val="{0000000A-A9BF-6D4C-B8CA-88529FD29CE1}"/>
            </c:ext>
          </c:extLst>
        </c:ser>
        <c:ser>
          <c:idx val="2"/>
          <c:order val="14"/>
          <c:tx>
            <c:strRef>
              <c:f>Sheet1!$K$14</c:f>
              <c:strCache>
                <c:ptCount val="1"/>
              </c:strCache>
            </c:strRef>
          </c:tx>
          <c:spPr>
            <a:ln w="28575" cap="rnd">
              <a:solidFill>
                <a:schemeClr val="lt1">
                  <a:alpha val="50000"/>
                </a:schemeClr>
              </a:solidFill>
              <a:round/>
            </a:ln>
            <a:effectLst>
              <a:outerShdw dist="25400" dir="2700000" algn="tl" rotWithShape="0">
                <a:schemeClr val="accent3"/>
              </a:outerShdw>
            </a:effectLst>
          </c:spPr>
          <c:marker>
            <c:symbol val="circle"/>
            <c:size val="6"/>
            <c:spPr>
              <a:solidFill>
                <a:schemeClr val="accent3"/>
              </a:solidFill>
              <a:ln w="22225">
                <a:solidFill>
                  <a:schemeClr val="lt1"/>
                </a:solidFill>
                <a:round/>
              </a:ln>
              <a:effectLst/>
            </c:spPr>
          </c:marker>
          <c:yVal>
            <c:numRef>
              <c:f>Sheet1!$K$15:$K$19</c:f>
            </c:numRef>
          </c:yVal>
          <c:smooth val="0"/>
          <c:extLst>
            <c:ext xmlns:c16="http://schemas.microsoft.com/office/drawing/2014/chart" uri="{C3380CC4-5D6E-409C-BE32-E72D297353CC}">
              <c16:uniqueId val="{0000000B-A9BF-6D4C-B8CA-88529FD29CE1}"/>
            </c:ext>
          </c:extLst>
        </c:ser>
        <c:dLbls>
          <c:showLegendKey val="0"/>
          <c:showVal val="0"/>
          <c:showCatName val="0"/>
          <c:showSerName val="0"/>
          <c:showPercent val="0"/>
          <c:showBubbleSize val="0"/>
        </c:dLbls>
        <c:axId val="362417184"/>
        <c:axId val="362611312"/>
      </c:scatterChart>
      <c:scatterChart>
        <c:scatterStyle val="lineMarker"/>
        <c:varyColors val="0"/>
        <c:ser>
          <c:idx val="11"/>
          <c:order val="3"/>
          <c:tx>
            <c:strRef>
              <c:f>Sheet1!$L$14</c:f>
              <c:strCache>
                <c:ptCount val="1"/>
                <c:pt idx="0">
                  <c:v>金曜日台数</c:v>
                </c:pt>
              </c:strCache>
            </c:strRef>
          </c:tx>
          <c:spPr>
            <a:ln w="25400" cap="rnd">
              <a:noFill/>
              <a:round/>
            </a:ln>
            <a:effectLst>
              <a:outerShdw dist="25400" dir="2700000" algn="tl" rotWithShape="0">
                <a:schemeClr val="accent6">
                  <a:lumMod val="60000"/>
                </a:schemeClr>
              </a:outerShdw>
            </a:effectLst>
          </c:spPr>
          <c:marker>
            <c:symbol val="circle"/>
            <c:size val="6"/>
            <c:spPr>
              <a:solidFill>
                <a:schemeClr val="accent6">
                  <a:lumMod val="60000"/>
                </a:schemeClr>
              </a:solidFill>
              <a:ln w="22225">
                <a:solidFill>
                  <a:schemeClr val="lt1"/>
                </a:solidFill>
                <a:round/>
              </a:ln>
              <a:effectLst/>
            </c:spPr>
          </c:marker>
          <c:xVal>
            <c:numRef>
              <c:f>Sheet1!$H$15:$H$19</c:f>
              <c:numCache>
                <c:formatCode>m"月"d"日"</c:formatCode>
                <c:ptCount val="5"/>
                <c:pt idx="0">
                  <c:v>44235</c:v>
                </c:pt>
                <c:pt idx="1">
                  <c:v>44263</c:v>
                </c:pt>
                <c:pt idx="2">
                  <c:v>44277</c:v>
                </c:pt>
                <c:pt idx="3">
                  <c:v>44291</c:v>
                </c:pt>
                <c:pt idx="4">
                  <c:v>44305</c:v>
                </c:pt>
              </c:numCache>
            </c:numRef>
          </c:xVal>
          <c:yVal>
            <c:numRef>
              <c:f>Sheet1!$L$15:$L$19</c:f>
              <c:numCache>
                <c:formatCode>0_ </c:formatCode>
                <c:ptCount val="5"/>
                <c:pt idx="0">
                  <c:v>36276.42</c:v>
                </c:pt>
                <c:pt idx="1">
                  <c:v>20435.120000000003</c:v>
                </c:pt>
                <c:pt idx="2">
                  <c:v>7222</c:v>
                </c:pt>
                <c:pt idx="3">
                  <c:v>53794.48</c:v>
                </c:pt>
                <c:pt idx="4" formatCode="General">
                  <c:v>33000</c:v>
                </c:pt>
              </c:numCache>
            </c:numRef>
          </c:yVal>
          <c:smooth val="0"/>
          <c:extLst>
            <c:ext xmlns:c16="http://schemas.microsoft.com/office/drawing/2014/chart" uri="{C3380CC4-5D6E-409C-BE32-E72D297353CC}">
              <c16:uniqueId val="{0000000C-A9BF-6D4C-B8CA-88529FD29CE1}"/>
            </c:ext>
          </c:extLst>
        </c:ser>
        <c:ser>
          <c:idx val="15"/>
          <c:order val="7"/>
          <c:tx>
            <c:strRef>
              <c:f>Sheet1!$L$14</c:f>
              <c:strCache>
                <c:ptCount val="1"/>
                <c:pt idx="0">
                  <c:v>金曜日台数</c:v>
                </c:pt>
              </c:strCache>
            </c:strRef>
          </c:tx>
          <c:spPr>
            <a:ln w="25400" cap="rnd">
              <a:noFill/>
              <a:round/>
            </a:ln>
            <a:effectLst>
              <a:outerShdw dist="25400" dir="2700000" algn="tl" rotWithShape="0">
                <a:schemeClr val="accent4">
                  <a:lumMod val="80000"/>
                  <a:lumOff val="20000"/>
                </a:schemeClr>
              </a:outerShdw>
            </a:effectLst>
          </c:spPr>
          <c:marker>
            <c:symbol val="circle"/>
            <c:size val="6"/>
            <c:spPr>
              <a:solidFill>
                <a:schemeClr val="accent4">
                  <a:lumMod val="80000"/>
                  <a:lumOff val="20000"/>
                </a:schemeClr>
              </a:solidFill>
              <a:ln w="22225">
                <a:solidFill>
                  <a:schemeClr val="lt1"/>
                </a:solidFill>
                <a:round/>
              </a:ln>
              <a:effectLst/>
            </c:spPr>
          </c:marker>
          <c:xVal>
            <c:numRef>
              <c:f>Sheet1!$H$15:$H$19</c:f>
              <c:numCache>
                <c:formatCode>m"月"d"日"</c:formatCode>
                <c:ptCount val="5"/>
                <c:pt idx="0">
                  <c:v>44235</c:v>
                </c:pt>
                <c:pt idx="1">
                  <c:v>44263</c:v>
                </c:pt>
                <c:pt idx="2">
                  <c:v>44277</c:v>
                </c:pt>
                <c:pt idx="3">
                  <c:v>44291</c:v>
                </c:pt>
                <c:pt idx="4">
                  <c:v>44305</c:v>
                </c:pt>
              </c:numCache>
            </c:numRef>
          </c:xVal>
          <c:yVal>
            <c:numRef>
              <c:f>Sheet1!$L$15:$L$19</c:f>
              <c:numCache>
                <c:formatCode>0_ </c:formatCode>
                <c:ptCount val="5"/>
                <c:pt idx="0">
                  <c:v>36276.42</c:v>
                </c:pt>
                <c:pt idx="1">
                  <c:v>20435.120000000003</c:v>
                </c:pt>
                <c:pt idx="2">
                  <c:v>7222</c:v>
                </c:pt>
                <c:pt idx="3">
                  <c:v>53794.48</c:v>
                </c:pt>
                <c:pt idx="4" formatCode="General">
                  <c:v>33000</c:v>
                </c:pt>
              </c:numCache>
            </c:numRef>
          </c:yVal>
          <c:smooth val="0"/>
          <c:extLst>
            <c:ext xmlns:c16="http://schemas.microsoft.com/office/drawing/2014/chart" uri="{C3380CC4-5D6E-409C-BE32-E72D297353CC}">
              <c16:uniqueId val="{0000000D-A9BF-6D4C-B8CA-88529FD29CE1}"/>
            </c:ext>
          </c:extLst>
        </c:ser>
        <c:ser>
          <c:idx val="7"/>
          <c:order val="11"/>
          <c:tx>
            <c:strRef>
              <c:f>Sheet1!$L$14</c:f>
              <c:strCache>
                <c:ptCount val="1"/>
                <c:pt idx="0">
                  <c:v>金曜日台数</c:v>
                </c:pt>
              </c:strCache>
            </c:strRef>
          </c:tx>
          <c:spPr>
            <a:ln w="25400" cap="rnd">
              <a:noFill/>
              <a:round/>
            </a:ln>
            <a:effectLst>
              <a:outerShdw dist="25400" dir="2700000" algn="tl" rotWithShape="0">
                <a:schemeClr val="accent2">
                  <a:lumMod val="60000"/>
                </a:schemeClr>
              </a:outerShdw>
            </a:effectLst>
          </c:spPr>
          <c:marker>
            <c:symbol val="circle"/>
            <c:size val="6"/>
            <c:spPr>
              <a:solidFill>
                <a:schemeClr val="accent2">
                  <a:lumMod val="60000"/>
                </a:schemeClr>
              </a:solidFill>
              <a:ln w="63500" cap="sq">
                <a:solidFill>
                  <a:schemeClr val="lt1"/>
                </a:solidFill>
                <a:round/>
              </a:ln>
              <a:effectLst/>
            </c:spPr>
          </c:marker>
          <c:dPt>
            <c:idx val="3"/>
            <c:marker>
              <c:symbol val="circle"/>
              <c:size val="6"/>
              <c:spPr>
                <a:solidFill>
                  <a:schemeClr val="accent2">
                    <a:lumMod val="60000"/>
                  </a:schemeClr>
                </a:solidFill>
                <a:ln w="63500" cap="sq">
                  <a:solidFill>
                    <a:schemeClr val="lt1"/>
                  </a:solidFill>
                  <a:round/>
                  <a:tailEnd w="lg" len="lg"/>
                </a:ln>
                <a:effectLst/>
              </c:spPr>
            </c:marker>
            <c:bubble3D val="0"/>
            <c:extLst>
              <c:ext xmlns:c16="http://schemas.microsoft.com/office/drawing/2014/chart" uri="{C3380CC4-5D6E-409C-BE32-E72D297353CC}">
                <c16:uniqueId val="{0000000E-A9BF-6D4C-B8CA-88529FD29CE1}"/>
              </c:ext>
            </c:extLst>
          </c:dPt>
          <c:trendline>
            <c:spPr>
              <a:ln w="28575" cap="rnd">
                <a:solidFill>
                  <a:schemeClr val="bg1">
                    <a:lumMod val="95000"/>
                  </a:schemeClr>
                </a:solidFill>
                <a:round/>
              </a:ln>
              <a:effectLst/>
            </c:spPr>
            <c:trendlineType val="linear"/>
            <c:dispRSqr val="0"/>
            <c:dispEq val="0"/>
          </c:trendline>
          <c:xVal>
            <c:numRef>
              <c:f>Sheet1!$H$15:$H$19</c:f>
              <c:numCache>
                <c:formatCode>m"月"d"日"</c:formatCode>
                <c:ptCount val="5"/>
                <c:pt idx="0">
                  <c:v>44235</c:v>
                </c:pt>
                <c:pt idx="1">
                  <c:v>44263</c:v>
                </c:pt>
                <c:pt idx="2">
                  <c:v>44277</c:v>
                </c:pt>
                <c:pt idx="3">
                  <c:v>44291</c:v>
                </c:pt>
                <c:pt idx="4">
                  <c:v>44305</c:v>
                </c:pt>
              </c:numCache>
            </c:numRef>
          </c:xVal>
          <c:yVal>
            <c:numRef>
              <c:f>Sheet1!$L$15:$L$19</c:f>
              <c:numCache>
                <c:formatCode>0_ </c:formatCode>
                <c:ptCount val="5"/>
                <c:pt idx="0">
                  <c:v>36276.42</c:v>
                </c:pt>
                <c:pt idx="1">
                  <c:v>20435.120000000003</c:v>
                </c:pt>
                <c:pt idx="2">
                  <c:v>7222</c:v>
                </c:pt>
                <c:pt idx="3">
                  <c:v>53794.48</c:v>
                </c:pt>
                <c:pt idx="4" formatCode="General">
                  <c:v>33000</c:v>
                </c:pt>
              </c:numCache>
            </c:numRef>
          </c:yVal>
          <c:smooth val="0"/>
          <c:extLst>
            <c:ext xmlns:c16="http://schemas.microsoft.com/office/drawing/2014/chart" uri="{C3380CC4-5D6E-409C-BE32-E72D297353CC}">
              <c16:uniqueId val="{00000010-A9BF-6D4C-B8CA-88529FD29CE1}"/>
            </c:ext>
          </c:extLst>
        </c:ser>
        <c:ser>
          <c:idx val="3"/>
          <c:order val="15"/>
          <c:tx>
            <c:strRef>
              <c:f>Sheet1!$M$14</c:f>
              <c:strCache>
                <c:ptCount val="1"/>
                <c:pt idx="0">
                  <c:v>客数</c:v>
                </c:pt>
              </c:strCache>
            </c:strRef>
          </c:tx>
          <c:spPr>
            <a:ln w="25400" cap="rnd">
              <a:noFill/>
              <a:round/>
            </a:ln>
            <a:effectLst>
              <a:outerShdw dist="25400" dir="2700000" algn="tl" rotWithShape="0">
                <a:schemeClr val="accent4"/>
              </a:outerShdw>
            </a:effectLst>
          </c:spPr>
          <c:marker>
            <c:symbol val="circle"/>
            <c:size val="6"/>
            <c:spPr>
              <a:solidFill>
                <a:schemeClr val="accent4"/>
              </a:solidFill>
              <a:ln w="22225">
                <a:solidFill>
                  <a:schemeClr val="lt1"/>
                </a:solidFill>
                <a:round/>
              </a:ln>
              <a:effectLst/>
            </c:spPr>
          </c:marker>
          <c:trendline>
            <c:spPr>
              <a:ln w="50800" cap="sq">
                <a:solidFill>
                  <a:srgbClr val="FFC000">
                    <a:alpha val="50000"/>
                  </a:srgbClr>
                </a:solidFill>
                <a:miter lim="800000"/>
              </a:ln>
              <a:effectLst/>
            </c:spPr>
            <c:trendlineType val="linear"/>
            <c:dispRSqr val="0"/>
            <c:dispEq val="0"/>
          </c:trendline>
          <c:xVal>
            <c:numRef>
              <c:f>Sheet1!$H$15:$H$19</c:f>
              <c:numCache>
                <c:formatCode>m"月"d"日"</c:formatCode>
                <c:ptCount val="5"/>
                <c:pt idx="0">
                  <c:v>44235</c:v>
                </c:pt>
                <c:pt idx="1">
                  <c:v>44263</c:v>
                </c:pt>
                <c:pt idx="2">
                  <c:v>44277</c:v>
                </c:pt>
                <c:pt idx="3">
                  <c:v>44291</c:v>
                </c:pt>
                <c:pt idx="4">
                  <c:v>44305</c:v>
                </c:pt>
              </c:numCache>
            </c:numRef>
          </c:xVal>
          <c:yVal>
            <c:numRef>
              <c:f>Sheet1!$M$15:$M$19</c:f>
              <c:numCache>
                <c:formatCode>0_ </c:formatCode>
                <c:ptCount val="5"/>
                <c:pt idx="0">
                  <c:v>20464.36</c:v>
                </c:pt>
                <c:pt idx="1">
                  <c:v>8415.84</c:v>
                </c:pt>
                <c:pt idx="2">
                  <c:v>5299.3</c:v>
                </c:pt>
                <c:pt idx="3">
                  <c:v>21906.400000000001</c:v>
                </c:pt>
                <c:pt idx="4" formatCode="General">
                  <c:v>18600</c:v>
                </c:pt>
              </c:numCache>
            </c:numRef>
          </c:yVal>
          <c:smooth val="0"/>
          <c:extLst>
            <c:ext xmlns:c16="http://schemas.microsoft.com/office/drawing/2014/chart" uri="{C3380CC4-5D6E-409C-BE32-E72D297353CC}">
              <c16:uniqueId val="{00000012-A9BF-6D4C-B8CA-88529FD29CE1}"/>
            </c:ext>
          </c:extLst>
        </c:ser>
        <c:dLbls>
          <c:showLegendKey val="0"/>
          <c:showVal val="0"/>
          <c:showCatName val="0"/>
          <c:showSerName val="0"/>
          <c:showPercent val="0"/>
          <c:showBubbleSize val="0"/>
        </c:dLbls>
        <c:axId val="362417184"/>
        <c:axId val="362611312"/>
      </c:scatterChart>
      <c:valAx>
        <c:axId val="362417184"/>
        <c:scaling>
          <c:orientation val="minMax"/>
        </c:scaling>
        <c:delete val="0"/>
        <c:axPos val="b"/>
        <c:majorGridlines>
          <c:spPr>
            <a:ln w="9525" cap="flat" cmpd="sng" algn="ctr">
              <a:solidFill>
                <a:schemeClr val="lt1">
                  <a:alpha val="25000"/>
                </a:schemeClr>
              </a:solidFill>
              <a:round/>
            </a:ln>
            <a:effectLst/>
          </c:spPr>
        </c:majorGridlines>
        <c:numFmt formatCode="m&quot;月&quot;d&quot;日&quot;" sourceLinked="1"/>
        <c:majorTickMark val="none"/>
        <c:minorTickMark val="none"/>
        <c:tickLblPos val="nextTo"/>
        <c:spPr>
          <a:noFill/>
          <a:ln w="12700" cap="flat" cmpd="sng" algn="ctr">
            <a:solidFill>
              <a:schemeClr val="lt1">
                <a:alpha val="25000"/>
              </a:schemeClr>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ja-JP"/>
          </a:p>
        </c:txPr>
        <c:crossAx val="362611312"/>
        <c:crosses val="autoZero"/>
        <c:crossBetween val="midCat"/>
      </c:valAx>
      <c:valAx>
        <c:axId val="362611312"/>
        <c:scaling>
          <c:orientation val="minMax"/>
        </c:scaling>
        <c:delete val="0"/>
        <c:axPos val="l"/>
        <c:majorGridlines>
          <c:spPr>
            <a:ln w="9525" cap="flat" cmpd="sng" algn="ctr">
              <a:solidFill>
                <a:schemeClr val="lt1">
                  <a:alpha val="2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ja-JP"/>
          </a:p>
        </c:txPr>
        <c:crossAx val="362417184"/>
        <c:crosses val="autoZero"/>
        <c:crossBetween val="midCat"/>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7">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alpha val="25000"/>
          </a:schemeClr>
        </a:solidFill>
        <a:round/>
      </a:ln>
    </cs:spPr>
    <cs:defRPr sz="900" b="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8575" cap="rnd">
        <a:solidFill>
          <a:schemeClr val="lt1">
            <a:alpha val="50000"/>
          </a:schemeClr>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cap="flat" cmpd="sng" algn="ctr">
        <a:gradFill>
          <a:gsLst>
            <a:gs pos="79000">
              <a:schemeClr val="phClr"/>
            </a:gs>
            <a:gs pos="0">
              <a:schemeClr val="lt1">
                <a:alpha val="6000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18B2D-CF4E-374D-BE19-1A19B583E5CA}" type="datetimeFigureOut">
              <a:rPr kumimoji="1" lang="ja-JP" altLang="en-US" smtClean="0"/>
              <a:t>2021/4/29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E347A-3E3B-6A4D-B185-8B3CE5BBC70F}" type="slidenum">
              <a:rPr kumimoji="1" lang="ja-JP" altLang="en-US" smtClean="0"/>
              <a:t>‹#›</a:t>
            </a:fld>
            <a:endParaRPr kumimoji="1" lang="ja-JP" altLang="en-US"/>
          </a:p>
        </p:txBody>
      </p:sp>
    </p:spTree>
    <p:extLst>
      <p:ext uri="{BB962C8B-B14F-4D97-AF65-F5344CB8AC3E}">
        <p14:creationId xmlns:p14="http://schemas.microsoft.com/office/powerpoint/2010/main" val="29335936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9B4CAC9-EE3F-4F5C-BC3C-2FF349FEE6DA}" type="slidenum">
              <a:rPr kumimoji="1" lang="ja-JP" altLang="en-US" smtClean="0"/>
              <a:t>2</a:t>
            </a:fld>
            <a:endParaRPr kumimoji="1" lang="ja-JP" altLang="en-US"/>
          </a:p>
        </p:txBody>
      </p:sp>
    </p:spTree>
    <p:extLst>
      <p:ext uri="{BB962C8B-B14F-4D97-AF65-F5344CB8AC3E}">
        <p14:creationId xmlns:p14="http://schemas.microsoft.com/office/powerpoint/2010/main" val="903253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9B4CAC9-EE3F-4F5C-BC3C-2FF349FEE6DA}" type="slidenum">
              <a:rPr kumimoji="1" lang="ja-JP" altLang="en-US" smtClean="0"/>
              <a:t>11</a:t>
            </a:fld>
            <a:endParaRPr kumimoji="1" lang="ja-JP" altLang="en-US"/>
          </a:p>
        </p:txBody>
      </p:sp>
    </p:spTree>
    <p:extLst>
      <p:ext uri="{BB962C8B-B14F-4D97-AF65-F5344CB8AC3E}">
        <p14:creationId xmlns:p14="http://schemas.microsoft.com/office/powerpoint/2010/main" val="85590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9B4CAC9-EE3F-4F5C-BC3C-2FF349FEE6DA}" type="slidenum">
              <a:rPr kumimoji="1" lang="ja-JP" altLang="en-US" smtClean="0"/>
              <a:t>3</a:t>
            </a:fld>
            <a:endParaRPr kumimoji="1" lang="ja-JP" altLang="en-US"/>
          </a:p>
        </p:txBody>
      </p:sp>
    </p:spTree>
    <p:extLst>
      <p:ext uri="{BB962C8B-B14F-4D97-AF65-F5344CB8AC3E}">
        <p14:creationId xmlns:p14="http://schemas.microsoft.com/office/powerpoint/2010/main" val="378910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9B4CAC9-EE3F-4F5C-BC3C-2FF349FEE6DA}" type="slidenum">
              <a:rPr kumimoji="1" lang="ja-JP" altLang="en-US" smtClean="0"/>
              <a:t>4</a:t>
            </a:fld>
            <a:endParaRPr kumimoji="1" lang="ja-JP" altLang="en-US"/>
          </a:p>
        </p:txBody>
      </p:sp>
    </p:spTree>
    <p:extLst>
      <p:ext uri="{BB962C8B-B14F-4D97-AF65-F5344CB8AC3E}">
        <p14:creationId xmlns:p14="http://schemas.microsoft.com/office/powerpoint/2010/main" val="210019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9B4CAC9-EE3F-4F5C-BC3C-2FF349FEE6DA}" type="slidenum">
              <a:rPr kumimoji="1" lang="ja-JP" altLang="en-US" smtClean="0"/>
              <a:t>5</a:t>
            </a:fld>
            <a:endParaRPr kumimoji="1" lang="ja-JP" altLang="en-US"/>
          </a:p>
        </p:txBody>
      </p:sp>
    </p:spTree>
    <p:extLst>
      <p:ext uri="{BB962C8B-B14F-4D97-AF65-F5344CB8AC3E}">
        <p14:creationId xmlns:p14="http://schemas.microsoft.com/office/powerpoint/2010/main" val="140002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9B4CAC9-EE3F-4F5C-BC3C-2FF349FEE6DA}" type="slidenum">
              <a:rPr kumimoji="1" lang="ja-JP" altLang="en-US" smtClean="0"/>
              <a:t>6</a:t>
            </a:fld>
            <a:endParaRPr kumimoji="1" lang="ja-JP" altLang="en-US"/>
          </a:p>
        </p:txBody>
      </p:sp>
    </p:spTree>
    <p:extLst>
      <p:ext uri="{BB962C8B-B14F-4D97-AF65-F5344CB8AC3E}">
        <p14:creationId xmlns:p14="http://schemas.microsoft.com/office/powerpoint/2010/main" val="228155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9B4CAC9-EE3F-4F5C-BC3C-2FF349FEE6DA}" type="slidenum">
              <a:rPr kumimoji="1" lang="ja-JP" altLang="en-US" smtClean="0"/>
              <a:t>7</a:t>
            </a:fld>
            <a:endParaRPr kumimoji="1" lang="ja-JP" altLang="en-US"/>
          </a:p>
        </p:txBody>
      </p:sp>
    </p:spTree>
    <p:extLst>
      <p:ext uri="{BB962C8B-B14F-4D97-AF65-F5344CB8AC3E}">
        <p14:creationId xmlns:p14="http://schemas.microsoft.com/office/powerpoint/2010/main" val="576625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9B4CAC9-EE3F-4F5C-BC3C-2FF349FEE6DA}" type="slidenum">
              <a:rPr kumimoji="1" lang="ja-JP" altLang="en-US" smtClean="0"/>
              <a:t>8</a:t>
            </a:fld>
            <a:endParaRPr kumimoji="1" lang="ja-JP" altLang="en-US"/>
          </a:p>
        </p:txBody>
      </p:sp>
    </p:spTree>
    <p:extLst>
      <p:ext uri="{BB962C8B-B14F-4D97-AF65-F5344CB8AC3E}">
        <p14:creationId xmlns:p14="http://schemas.microsoft.com/office/powerpoint/2010/main" val="1245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9B4CAC9-EE3F-4F5C-BC3C-2FF349FEE6DA}" type="slidenum">
              <a:rPr kumimoji="1" lang="ja-JP" altLang="en-US" smtClean="0"/>
              <a:t>9</a:t>
            </a:fld>
            <a:endParaRPr kumimoji="1" lang="ja-JP" altLang="en-US"/>
          </a:p>
        </p:txBody>
      </p:sp>
    </p:spTree>
    <p:extLst>
      <p:ext uri="{BB962C8B-B14F-4D97-AF65-F5344CB8AC3E}">
        <p14:creationId xmlns:p14="http://schemas.microsoft.com/office/powerpoint/2010/main" val="377497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9B4CAC9-EE3F-4F5C-BC3C-2FF349FEE6DA}" type="slidenum">
              <a:rPr kumimoji="1" lang="ja-JP" altLang="en-US" smtClean="0"/>
              <a:t>10</a:t>
            </a:fld>
            <a:endParaRPr kumimoji="1" lang="ja-JP" altLang="en-US"/>
          </a:p>
        </p:txBody>
      </p:sp>
    </p:spTree>
    <p:extLst>
      <p:ext uri="{BB962C8B-B14F-4D97-AF65-F5344CB8AC3E}">
        <p14:creationId xmlns:p14="http://schemas.microsoft.com/office/powerpoint/2010/main" val="70072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F157F0-9ECF-C743-B244-B25A0B448A2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8DF8318-85BC-2549-9998-984B056B73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674A34-05FB-CE4C-9CD6-BA9A12DB4B20}"/>
              </a:ext>
            </a:extLst>
          </p:cNvPr>
          <p:cNvSpPr>
            <a:spLocks noGrp="1"/>
          </p:cNvSpPr>
          <p:nvPr>
            <p:ph type="dt" sz="half" idx="10"/>
          </p:nvPr>
        </p:nvSpPr>
        <p:spPr/>
        <p:txBody>
          <a:bodyPr/>
          <a:lstStyle/>
          <a:p>
            <a:fld id="{FC694840-9C61-0C41-B849-F6FDA2C2EB1D}" type="datetimeFigureOut">
              <a:rPr kumimoji="1" lang="ja-JP" altLang="en-US" smtClean="0"/>
              <a:t>2021/4/29</a:t>
            </a:fld>
            <a:endParaRPr kumimoji="1" lang="ja-JP" altLang="en-US"/>
          </a:p>
        </p:txBody>
      </p:sp>
      <p:sp>
        <p:nvSpPr>
          <p:cNvPr id="5" name="フッター プレースホルダー 4">
            <a:extLst>
              <a:ext uri="{FF2B5EF4-FFF2-40B4-BE49-F238E27FC236}">
                <a16:creationId xmlns:a16="http://schemas.microsoft.com/office/drawing/2014/main" id="{6B91A9CD-409D-2142-9F1B-29D412024C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49DA44-6E89-DC47-8B4C-EC418BD428B5}"/>
              </a:ext>
            </a:extLst>
          </p:cNvPr>
          <p:cNvSpPr>
            <a:spLocks noGrp="1"/>
          </p:cNvSpPr>
          <p:nvPr>
            <p:ph type="sldNum" sz="quarter" idx="12"/>
          </p:nvPr>
        </p:nvSpPr>
        <p:spPr/>
        <p:txBody>
          <a:bodyPr/>
          <a:lstStyle/>
          <a:p>
            <a:fld id="{A50AC6F3-707F-8547-BD10-258FE249FD29}" type="slidenum">
              <a:rPr kumimoji="1" lang="ja-JP" altLang="en-US" smtClean="0"/>
              <a:t>‹#›</a:t>
            </a:fld>
            <a:endParaRPr kumimoji="1" lang="ja-JP" altLang="en-US"/>
          </a:p>
        </p:txBody>
      </p:sp>
    </p:spTree>
    <p:extLst>
      <p:ext uri="{BB962C8B-B14F-4D97-AF65-F5344CB8AC3E}">
        <p14:creationId xmlns:p14="http://schemas.microsoft.com/office/powerpoint/2010/main" val="299161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3202B-7D6A-F74F-A4A6-9A83AD438DF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E2603C-0F07-C543-91FB-2FEFB45458D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9F0141-CD93-454D-B35C-994D1C00414F}"/>
              </a:ext>
            </a:extLst>
          </p:cNvPr>
          <p:cNvSpPr>
            <a:spLocks noGrp="1"/>
          </p:cNvSpPr>
          <p:nvPr>
            <p:ph type="dt" sz="half" idx="10"/>
          </p:nvPr>
        </p:nvSpPr>
        <p:spPr/>
        <p:txBody>
          <a:bodyPr/>
          <a:lstStyle/>
          <a:p>
            <a:fld id="{FC694840-9C61-0C41-B849-F6FDA2C2EB1D}" type="datetimeFigureOut">
              <a:rPr kumimoji="1" lang="ja-JP" altLang="en-US" smtClean="0"/>
              <a:t>2021/4/29</a:t>
            </a:fld>
            <a:endParaRPr kumimoji="1" lang="ja-JP" altLang="en-US"/>
          </a:p>
        </p:txBody>
      </p:sp>
      <p:sp>
        <p:nvSpPr>
          <p:cNvPr id="5" name="フッター プレースホルダー 4">
            <a:extLst>
              <a:ext uri="{FF2B5EF4-FFF2-40B4-BE49-F238E27FC236}">
                <a16:creationId xmlns:a16="http://schemas.microsoft.com/office/drawing/2014/main" id="{A1C743D8-0349-8041-BDA5-20FE83A4D8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D721AE-E646-8B40-A66C-9C815BE1FE51}"/>
              </a:ext>
            </a:extLst>
          </p:cNvPr>
          <p:cNvSpPr>
            <a:spLocks noGrp="1"/>
          </p:cNvSpPr>
          <p:nvPr>
            <p:ph type="sldNum" sz="quarter" idx="12"/>
          </p:nvPr>
        </p:nvSpPr>
        <p:spPr/>
        <p:txBody>
          <a:bodyPr/>
          <a:lstStyle/>
          <a:p>
            <a:fld id="{A50AC6F3-707F-8547-BD10-258FE249FD29}" type="slidenum">
              <a:rPr kumimoji="1" lang="ja-JP" altLang="en-US" smtClean="0"/>
              <a:t>‹#›</a:t>
            </a:fld>
            <a:endParaRPr kumimoji="1" lang="ja-JP" altLang="en-US"/>
          </a:p>
        </p:txBody>
      </p:sp>
    </p:spTree>
    <p:extLst>
      <p:ext uri="{BB962C8B-B14F-4D97-AF65-F5344CB8AC3E}">
        <p14:creationId xmlns:p14="http://schemas.microsoft.com/office/powerpoint/2010/main" val="87416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AB9488A-827E-1147-AC55-0AE57DEB657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287A903-71B0-AA4C-BB37-531224C838E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66A4F0-EDB6-6749-9AEF-B7717347DE7D}"/>
              </a:ext>
            </a:extLst>
          </p:cNvPr>
          <p:cNvSpPr>
            <a:spLocks noGrp="1"/>
          </p:cNvSpPr>
          <p:nvPr>
            <p:ph type="dt" sz="half" idx="10"/>
          </p:nvPr>
        </p:nvSpPr>
        <p:spPr/>
        <p:txBody>
          <a:bodyPr/>
          <a:lstStyle/>
          <a:p>
            <a:fld id="{FC694840-9C61-0C41-B849-F6FDA2C2EB1D}" type="datetimeFigureOut">
              <a:rPr kumimoji="1" lang="ja-JP" altLang="en-US" smtClean="0"/>
              <a:t>2021/4/29</a:t>
            </a:fld>
            <a:endParaRPr kumimoji="1" lang="ja-JP" altLang="en-US"/>
          </a:p>
        </p:txBody>
      </p:sp>
      <p:sp>
        <p:nvSpPr>
          <p:cNvPr id="5" name="フッター プレースホルダー 4">
            <a:extLst>
              <a:ext uri="{FF2B5EF4-FFF2-40B4-BE49-F238E27FC236}">
                <a16:creationId xmlns:a16="http://schemas.microsoft.com/office/drawing/2014/main" id="{94C7CDDE-A791-F848-9DF8-A13BB9E3F5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0F59D1-3447-F74F-8205-01078B0EAA84}"/>
              </a:ext>
            </a:extLst>
          </p:cNvPr>
          <p:cNvSpPr>
            <a:spLocks noGrp="1"/>
          </p:cNvSpPr>
          <p:nvPr>
            <p:ph type="sldNum" sz="quarter" idx="12"/>
          </p:nvPr>
        </p:nvSpPr>
        <p:spPr/>
        <p:txBody>
          <a:bodyPr/>
          <a:lstStyle/>
          <a:p>
            <a:fld id="{A50AC6F3-707F-8547-BD10-258FE249FD29}" type="slidenum">
              <a:rPr kumimoji="1" lang="ja-JP" altLang="en-US" smtClean="0"/>
              <a:t>‹#›</a:t>
            </a:fld>
            <a:endParaRPr kumimoji="1" lang="ja-JP" altLang="en-US"/>
          </a:p>
        </p:txBody>
      </p:sp>
    </p:spTree>
    <p:extLst>
      <p:ext uri="{BB962C8B-B14F-4D97-AF65-F5344CB8AC3E}">
        <p14:creationId xmlns:p14="http://schemas.microsoft.com/office/powerpoint/2010/main" val="403977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A1DAB5-1CF3-BD45-8564-375DFDAD9C9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EF7587-48EB-5449-B850-B57ECD9C60D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F24A04-A1C2-5146-8723-24162796289C}"/>
              </a:ext>
            </a:extLst>
          </p:cNvPr>
          <p:cNvSpPr>
            <a:spLocks noGrp="1"/>
          </p:cNvSpPr>
          <p:nvPr>
            <p:ph type="dt" sz="half" idx="10"/>
          </p:nvPr>
        </p:nvSpPr>
        <p:spPr/>
        <p:txBody>
          <a:bodyPr/>
          <a:lstStyle/>
          <a:p>
            <a:fld id="{FC694840-9C61-0C41-B849-F6FDA2C2EB1D}" type="datetimeFigureOut">
              <a:rPr kumimoji="1" lang="ja-JP" altLang="en-US" smtClean="0"/>
              <a:t>2021/4/29</a:t>
            </a:fld>
            <a:endParaRPr kumimoji="1" lang="ja-JP" altLang="en-US"/>
          </a:p>
        </p:txBody>
      </p:sp>
      <p:sp>
        <p:nvSpPr>
          <p:cNvPr id="5" name="フッター プレースホルダー 4">
            <a:extLst>
              <a:ext uri="{FF2B5EF4-FFF2-40B4-BE49-F238E27FC236}">
                <a16:creationId xmlns:a16="http://schemas.microsoft.com/office/drawing/2014/main" id="{39D5D112-1768-3544-99ED-D66FD96287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FB6ED7-1544-E448-BD00-5B37FC59A89E}"/>
              </a:ext>
            </a:extLst>
          </p:cNvPr>
          <p:cNvSpPr>
            <a:spLocks noGrp="1"/>
          </p:cNvSpPr>
          <p:nvPr>
            <p:ph type="sldNum" sz="quarter" idx="12"/>
          </p:nvPr>
        </p:nvSpPr>
        <p:spPr/>
        <p:txBody>
          <a:bodyPr/>
          <a:lstStyle/>
          <a:p>
            <a:fld id="{A50AC6F3-707F-8547-BD10-258FE249FD29}" type="slidenum">
              <a:rPr kumimoji="1" lang="ja-JP" altLang="en-US" smtClean="0"/>
              <a:t>‹#›</a:t>
            </a:fld>
            <a:endParaRPr kumimoji="1" lang="ja-JP" altLang="en-US"/>
          </a:p>
        </p:txBody>
      </p:sp>
    </p:spTree>
    <p:extLst>
      <p:ext uri="{BB962C8B-B14F-4D97-AF65-F5344CB8AC3E}">
        <p14:creationId xmlns:p14="http://schemas.microsoft.com/office/powerpoint/2010/main" val="367707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B9E49D-78C7-944A-965E-0EAB805CDC9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04C6DB-AB76-0249-8DE3-EB9171D9EC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86BAD68-48FE-8D45-BA31-F998D5524D16}"/>
              </a:ext>
            </a:extLst>
          </p:cNvPr>
          <p:cNvSpPr>
            <a:spLocks noGrp="1"/>
          </p:cNvSpPr>
          <p:nvPr>
            <p:ph type="dt" sz="half" idx="10"/>
          </p:nvPr>
        </p:nvSpPr>
        <p:spPr/>
        <p:txBody>
          <a:bodyPr/>
          <a:lstStyle/>
          <a:p>
            <a:fld id="{FC694840-9C61-0C41-B849-F6FDA2C2EB1D}" type="datetimeFigureOut">
              <a:rPr kumimoji="1" lang="ja-JP" altLang="en-US" smtClean="0"/>
              <a:t>2021/4/29</a:t>
            </a:fld>
            <a:endParaRPr kumimoji="1" lang="ja-JP" altLang="en-US"/>
          </a:p>
        </p:txBody>
      </p:sp>
      <p:sp>
        <p:nvSpPr>
          <p:cNvPr id="5" name="フッター プレースホルダー 4">
            <a:extLst>
              <a:ext uri="{FF2B5EF4-FFF2-40B4-BE49-F238E27FC236}">
                <a16:creationId xmlns:a16="http://schemas.microsoft.com/office/drawing/2014/main" id="{1D9D8BDC-252E-9A4B-B421-D53E798E61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E2FF74-E230-4E4E-BF5F-D90EBCC700E0}"/>
              </a:ext>
            </a:extLst>
          </p:cNvPr>
          <p:cNvSpPr>
            <a:spLocks noGrp="1"/>
          </p:cNvSpPr>
          <p:nvPr>
            <p:ph type="sldNum" sz="quarter" idx="12"/>
          </p:nvPr>
        </p:nvSpPr>
        <p:spPr/>
        <p:txBody>
          <a:bodyPr/>
          <a:lstStyle/>
          <a:p>
            <a:fld id="{A50AC6F3-707F-8547-BD10-258FE249FD29}" type="slidenum">
              <a:rPr kumimoji="1" lang="ja-JP" altLang="en-US" smtClean="0"/>
              <a:t>‹#›</a:t>
            </a:fld>
            <a:endParaRPr kumimoji="1" lang="ja-JP" altLang="en-US"/>
          </a:p>
        </p:txBody>
      </p:sp>
    </p:spTree>
    <p:extLst>
      <p:ext uri="{BB962C8B-B14F-4D97-AF65-F5344CB8AC3E}">
        <p14:creationId xmlns:p14="http://schemas.microsoft.com/office/powerpoint/2010/main" val="19216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E1310-A35A-F548-A1E4-82E370F1C8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FC534EE-A1F8-7E47-BB09-883A11E1827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6C0DC56-C903-984D-8FC1-18691D71886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14A5CE1-DC1C-AE4B-89F6-319E30EEAE93}"/>
              </a:ext>
            </a:extLst>
          </p:cNvPr>
          <p:cNvSpPr>
            <a:spLocks noGrp="1"/>
          </p:cNvSpPr>
          <p:nvPr>
            <p:ph type="dt" sz="half" idx="10"/>
          </p:nvPr>
        </p:nvSpPr>
        <p:spPr/>
        <p:txBody>
          <a:bodyPr/>
          <a:lstStyle/>
          <a:p>
            <a:fld id="{FC694840-9C61-0C41-B849-F6FDA2C2EB1D}" type="datetimeFigureOut">
              <a:rPr kumimoji="1" lang="ja-JP" altLang="en-US" smtClean="0"/>
              <a:t>2021/4/29</a:t>
            </a:fld>
            <a:endParaRPr kumimoji="1" lang="ja-JP" altLang="en-US"/>
          </a:p>
        </p:txBody>
      </p:sp>
      <p:sp>
        <p:nvSpPr>
          <p:cNvPr id="6" name="フッター プレースホルダー 5">
            <a:extLst>
              <a:ext uri="{FF2B5EF4-FFF2-40B4-BE49-F238E27FC236}">
                <a16:creationId xmlns:a16="http://schemas.microsoft.com/office/drawing/2014/main" id="{F25945FC-B6AC-7E4E-8EBB-A2320EDA299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BC6461-6306-B049-83F2-442F45686A35}"/>
              </a:ext>
            </a:extLst>
          </p:cNvPr>
          <p:cNvSpPr>
            <a:spLocks noGrp="1"/>
          </p:cNvSpPr>
          <p:nvPr>
            <p:ph type="sldNum" sz="quarter" idx="12"/>
          </p:nvPr>
        </p:nvSpPr>
        <p:spPr/>
        <p:txBody>
          <a:bodyPr/>
          <a:lstStyle/>
          <a:p>
            <a:fld id="{A50AC6F3-707F-8547-BD10-258FE249FD29}" type="slidenum">
              <a:rPr kumimoji="1" lang="ja-JP" altLang="en-US" smtClean="0"/>
              <a:t>‹#›</a:t>
            </a:fld>
            <a:endParaRPr kumimoji="1" lang="ja-JP" altLang="en-US"/>
          </a:p>
        </p:txBody>
      </p:sp>
    </p:spTree>
    <p:extLst>
      <p:ext uri="{BB962C8B-B14F-4D97-AF65-F5344CB8AC3E}">
        <p14:creationId xmlns:p14="http://schemas.microsoft.com/office/powerpoint/2010/main" val="361743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8B54E-A435-8640-B60E-EBDA949149C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DF2BFA-E55A-BB46-9429-E55E5583F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1719D21-19C2-C749-A5B5-EC47FE60FDB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10B5106-673E-0C44-A41C-F5B7B5033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A913C6B-6A27-A84A-BFB5-5C8054EA9A2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0F1A978-A536-AB41-9562-1B62EB3B82AC}"/>
              </a:ext>
            </a:extLst>
          </p:cNvPr>
          <p:cNvSpPr>
            <a:spLocks noGrp="1"/>
          </p:cNvSpPr>
          <p:nvPr>
            <p:ph type="dt" sz="half" idx="10"/>
          </p:nvPr>
        </p:nvSpPr>
        <p:spPr/>
        <p:txBody>
          <a:bodyPr/>
          <a:lstStyle/>
          <a:p>
            <a:fld id="{FC694840-9C61-0C41-B849-F6FDA2C2EB1D}" type="datetimeFigureOut">
              <a:rPr kumimoji="1" lang="ja-JP" altLang="en-US" smtClean="0"/>
              <a:t>2021/4/29</a:t>
            </a:fld>
            <a:endParaRPr kumimoji="1" lang="ja-JP" altLang="en-US"/>
          </a:p>
        </p:txBody>
      </p:sp>
      <p:sp>
        <p:nvSpPr>
          <p:cNvPr id="8" name="フッター プレースホルダー 7">
            <a:extLst>
              <a:ext uri="{FF2B5EF4-FFF2-40B4-BE49-F238E27FC236}">
                <a16:creationId xmlns:a16="http://schemas.microsoft.com/office/drawing/2014/main" id="{876FE7F4-6AFA-A441-BBFA-3560B309B50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558C4C3-1D00-CD4C-AD7B-3805A46412C3}"/>
              </a:ext>
            </a:extLst>
          </p:cNvPr>
          <p:cNvSpPr>
            <a:spLocks noGrp="1"/>
          </p:cNvSpPr>
          <p:nvPr>
            <p:ph type="sldNum" sz="quarter" idx="12"/>
          </p:nvPr>
        </p:nvSpPr>
        <p:spPr/>
        <p:txBody>
          <a:bodyPr/>
          <a:lstStyle/>
          <a:p>
            <a:fld id="{A50AC6F3-707F-8547-BD10-258FE249FD29}" type="slidenum">
              <a:rPr kumimoji="1" lang="ja-JP" altLang="en-US" smtClean="0"/>
              <a:t>‹#›</a:t>
            </a:fld>
            <a:endParaRPr kumimoji="1" lang="ja-JP" altLang="en-US"/>
          </a:p>
        </p:txBody>
      </p:sp>
    </p:spTree>
    <p:extLst>
      <p:ext uri="{BB962C8B-B14F-4D97-AF65-F5344CB8AC3E}">
        <p14:creationId xmlns:p14="http://schemas.microsoft.com/office/powerpoint/2010/main" val="6484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09E32-7D55-6A4B-8A3E-85AEA40283A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60A625C-BE4D-DF48-9FEE-A2B4A23B27B6}"/>
              </a:ext>
            </a:extLst>
          </p:cNvPr>
          <p:cNvSpPr>
            <a:spLocks noGrp="1"/>
          </p:cNvSpPr>
          <p:nvPr>
            <p:ph type="dt" sz="half" idx="10"/>
          </p:nvPr>
        </p:nvSpPr>
        <p:spPr/>
        <p:txBody>
          <a:bodyPr/>
          <a:lstStyle/>
          <a:p>
            <a:fld id="{FC694840-9C61-0C41-B849-F6FDA2C2EB1D}" type="datetimeFigureOut">
              <a:rPr kumimoji="1" lang="ja-JP" altLang="en-US" smtClean="0"/>
              <a:t>2021/4/29</a:t>
            </a:fld>
            <a:endParaRPr kumimoji="1" lang="ja-JP" altLang="en-US"/>
          </a:p>
        </p:txBody>
      </p:sp>
      <p:sp>
        <p:nvSpPr>
          <p:cNvPr id="4" name="フッター プレースホルダー 3">
            <a:extLst>
              <a:ext uri="{FF2B5EF4-FFF2-40B4-BE49-F238E27FC236}">
                <a16:creationId xmlns:a16="http://schemas.microsoft.com/office/drawing/2014/main" id="{4D51D459-3487-994E-B5D4-80898B7CA63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56E0653-EBE5-4D4E-AF5B-DBC2F23F83E5}"/>
              </a:ext>
            </a:extLst>
          </p:cNvPr>
          <p:cNvSpPr>
            <a:spLocks noGrp="1"/>
          </p:cNvSpPr>
          <p:nvPr>
            <p:ph type="sldNum" sz="quarter" idx="12"/>
          </p:nvPr>
        </p:nvSpPr>
        <p:spPr/>
        <p:txBody>
          <a:bodyPr/>
          <a:lstStyle/>
          <a:p>
            <a:fld id="{A50AC6F3-707F-8547-BD10-258FE249FD29}" type="slidenum">
              <a:rPr kumimoji="1" lang="ja-JP" altLang="en-US" smtClean="0"/>
              <a:t>‹#›</a:t>
            </a:fld>
            <a:endParaRPr kumimoji="1" lang="ja-JP" altLang="en-US"/>
          </a:p>
        </p:txBody>
      </p:sp>
    </p:spTree>
    <p:extLst>
      <p:ext uri="{BB962C8B-B14F-4D97-AF65-F5344CB8AC3E}">
        <p14:creationId xmlns:p14="http://schemas.microsoft.com/office/powerpoint/2010/main" val="124421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D6B21A-FC78-D74D-B86E-F9670A3391BC}"/>
              </a:ext>
            </a:extLst>
          </p:cNvPr>
          <p:cNvSpPr>
            <a:spLocks noGrp="1"/>
          </p:cNvSpPr>
          <p:nvPr>
            <p:ph type="dt" sz="half" idx="10"/>
          </p:nvPr>
        </p:nvSpPr>
        <p:spPr/>
        <p:txBody>
          <a:bodyPr/>
          <a:lstStyle/>
          <a:p>
            <a:fld id="{FC694840-9C61-0C41-B849-F6FDA2C2EB1D}" type="datetimeFigureOut">
              <a:rPr kumimoji="1" lang="ja-JP" altLang="en-US" smtClean="0"/>
              <a:t>2021/4/29</a:t>
            </a:fld>
            <a:endParaRPr kumimoji="1" lang="ja-JP" altLang="en-US"/>
          </a:p>
        </p:txBody>
      </p:sp>
      <p:sp>
        <p:nvSpPr>
          <p:cNvPr id="3" name="フッター プレースホルダー 2">
            <a:extLst>
              <a:ext uri="{FF2B5EF4-FFF2-40B4-BE49-F238E27FC236}">
                <a16:creationId xmlns:a16="http://schemas.microsoft.com/office/drawing/2014/main" id="{6A4616D1-9B8D-6845-9DD7-21C3908EA61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180454F-5819-5048-A76F-FBDEBBDBCAB8}"/>
              </a:ext>
            </a:extLst>
          </p:cNvPr>
          <p:cNvSpPr>
            <a:spLocks noGrp="1"/>
          </p:cNvSpPr>
          <p:nvPr>
            <p:ph type="sldNum" sz="quarter" idx="12"/>
          </p:nvPr>
        </p:nvSpPr>
        <p:spPr/>
        <p:txBody>
          <a:bodyPr/>
          <a:lstStyle/>
          <a:p>
            <a:fld id="{A50AC6F3-707F-8547-BD10-258FE249FD29}" type="slidenum">
              <a:rPr kumimoji="1" lang="ja-JP" altLang="en-US" smtClean="0"/>
              <a:t>‹#›</a:t>
            </a:fld>
            <a:endParaRPr kumimoji="1" lang="ja-JP" altLang="en-US"/>
          </a:p>
        </p:txBody>
      </p:sp>
    </p:spTree>
    <p:extLst>
      <p:ext uri="{BB962C8B-B14F-4D97-AF65-F5344CB8AC3E}">
        <p14:creationId xmlns:p14="http://schemas.microsoft.com/office/powerpoint/2010/main" val="97111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C881FF-D85C-D846-A737-837345F061D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1D894B-0C39-FD45-AAEF-D72333FEC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EB2474D-BB31-E24B-ABF3-1846C0C45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E802C8-C7D5-5E40-9432-A6EE73E5688C}"/>
              </a:ext>
            </a:extLst>
          </p:cNvPr>
          <p:cNvSpPr>
            <a:spLocks noGrp="1"/>
          </p:cNvSpPr>
          <p:nvPr>
            <p:ph type="dt" sz="half" idx="10"/>
          </p:nvPr>
        </p:nvSpPr>
        <p:spPr/>
        <p:txBody>
          <a:bodyPr/>
          <a:lstStyle/>
          <a:p>
            <a:fld id="{FC694840-9C61-0C41-B849-F6FDA2C2EB1D}" type="datetimeFigureOut">
              <a:rPr kumimoji="1" lang="ja-JP" altLang="en-US" smtClean="0"/>
              <a:t>2021/4/29</a:t>
            </a:fld>
            <a:endParaRPr kumimoji="1" lang="ja-JP" altLang="en-US"/>
          </a:p>
        </p:txBody>
      </p:sp>
      <p:sp>
        <p:nvSpPr>
          <p:cNvPr id="6" name="フッター プレースホルダー 5">
            <a:extLst>
              <a:ext uri="{FF2B5EF4-FFF2-40B4-BE49-F238E27FC236}">
                <a16:creationId xmlns:a16="http://schemas.microsoft.com/office/drawing/2014/main" id="{198F33E3-1F22-E644-A76C-9D571E87C3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956C805-0622-9F4A-8718-75D91370E4D0}"/>
              </a:ext>
            </a:extLst>
          </p:cNvPr>
          <p:cNvSpPr>
            <a:spLocks noGrp="1"/>
          </p:cNvSpPr>
          <p:nvPr>
            <p:ph type="sldNum" sz="quarter" idx="12"/>
          </p:nvPr>
        </p:nvSpPr>
        <p:spPr/>
        <p:txBody>
          <a:bodyPr/>
          <a:lstStyle/>
          <a:p>
            <a:fld id="{A50AC6F3-707F-8547-BD10-258FE249FD29}" type="slidenum">
              <a:rPr kumimoji="1" lang="ja-JP" altLang="en-US" smtClean="0"/>
              <a:t>‹#›</a:t>
            </a:fld>
            <a:endParaRPr kumimoji="1" lang="ja-JP" altLang="en-US"/>
          </a:p>
        </p:txBody>
      </p:sp>
    </p:spTree>
    <p:extLst>
      <p:ext uri="{BB962C8B-B14F-4D97-AF65-F5344CB8AC3E}">
        <p14:creationId xmlns:p14="http://schemas.microsoft.com/office/powerpoint/2010/main" val="271177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52A9FA-BBD2-D842-AF1F-76D4316624B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E633C28-F794-824A-AA7F-D70CD2B90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47F51B6-FA41-CE41-9BAC-783D3DA6C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158EA6C-856E-CA45-A382-0CE39D6686AE}"/>
              </a:ext>
            </a:extLst>
          </p:cNvPr>
          <p:cNvSpPr>
            <a:spLocks noGrp="1"/>
          </p:cNvSpPr>
          <p:nvPr>
            <p:ph type="dt" sz="half" idx="10"/>
          </p:nvPr>
        </p:nvSpPr>
        <p:spPr/>
        <p:txBody>
          <a:bodyPr/>
          <a:lstStyle/>
          <a:p>
            <a:fld id="{FC694840-9C61-0C41-B849-F6FDA2C2EB1D}" type="datetimeFigureOut">
              <a:rPr kumimoji="1" lang="ja-JP" altLang="en-US" smtClean="0"/>
              <a:t>2021/4/29</a:t>
            </a:fld>
            <a:endParaRPr kumimoji="1" lang="ja-JP" altLang="en-US"/>
          </a:p>
        </p:txBody>
      </p:sp>
      <p:sp>
        <p:nvSpPr>
          <p:cNvPr id="6" name="フッター プレースホルダー 5">
            <a:extLst>
              <a:ext uri="{FF2B5EF4-FFF2-40B4-BE49-F238E27FC236}">
                <a16:creationId xmlns:a16="http://schemas.microsoft.com/office/drawing/2014/main" id="{EA64FE10-0FD3-E34E-B800-0EF6778151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9DCCFD-80B7-DC46-A07E-C21602101F5A}"/>
              </a:ext>
            </a:extLst>
          </p:cNvPr>
          <p:cNvSpPr>
            <a:spLocks noGrp="1"/>
          </p:cNvSpPr>
          <p:nvPr>
            <p:ph type="sldNum" sz="quarter" idx="12"/>
          </p:nvPr>
        </p:nvSpPr>
        <p:spPr/>
        <p:txBody>
          <a:bodyPr/>
          <a:lstStyle/>
          <a:p>
            <a:fld id="{A50AC6F3-707F-8547-BD10-258FE249FD29}" type="slidenum">
              <a:rPr kumimoji="1" lang="ja-JP" altLang="en-US" smtClean="0"/>
              <a:t>‹#›</a:t>
            </a:fld>
            <a:endParaRPr kumimoji="1" lang="ja-JP" altLang="en-US"/>
          </a:p>
        </p:txBody>
      </p:sp>
    </p:spTree>
    <p:extLst>
      <p:ext uri="{BB962C8B-B14F-4D97-AF65-F5344CB8AC3E}">
        <p14:creationId xmlns:p14="http://schemas.microsoft.com/office/powerpoint/2010/main" val="216744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45EAEF2-EAFB-9D45-8D11-828720036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619E8C-AEB5-1D47-B00A-38A3173C7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56C70A-51C4-B343-AA3D-3BED451C45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94840-9C61-0C41-B849-F6FDA2C2EB1D}" type="datetimeFigureOut">
              <a:rPr kumimoji="1" lang="ja-JP" altLang="en-US" smtClean="0"/>
              <a:t>2021/4/29</a:t>
            </a:fld>
            <a:endParaRPr kumimoji="1" lang="ja-JP" altLang="en-US"/>
          </a:p>
        </p:txBody>
      </p:sp>
      <p:sp>
        <p:nvSpPr>
          <p:cNvPr id="5" name="フッター プレースホルダー 4">
            <a:extLst>
              <a:ext uri="{FF2B5EF4-FFF2-40B4-BE49-F238E27FC236}">
                <a16:creationId xmlns:a16="http://schemas.microsoft.com/office/drawing/2014/main" id="{D4089475-01A7-D94E-9A7C-6D656ED54A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0F5F78F-764F-7F43-B3C8-5D07A1BAD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AC6F3-707F-8547-BD10-258FE249FD29}" type="slidenum">
              <a:rPr kumimoji="1" lang="ja-JP" altLang="en-US" smtClean="0"/>
              <a:t>‹#›</a:t>
            </a:fld>
            <a:endParaRPr kumimoji="1" lang="ja-JP" altLang="en-US"/>
          </a:p>
        </p:txBody>
      </p:sp>
    </p:spTree>
    <p:extLst>
      <p:ext uri="{BB962C8B-B14F-4D97-AF65-F5344CB8AC3E}">
        <p14:creationId xmlns:p14="http://schemas.microsoft.com/office/powerpoint/2010/main" val="291635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96F677D-7643-5049-95D6-CC7319134279}"/>
              </a:ext>
            </a:extLst>
          </p:cNvPr>
          <p:cNvPicPr>
            <a:picLocks noChangeAspect="1"/>
          </p:cNvPicPr>
          <p:nvPr/>
        </p:nvPicPr>
        <p:blipFill>
          <a:blip r:embed="rId2"/>
          <a:stretch>
            <a:fillRect/>
          </a:stretch>
        </p:blipFill>
        <p:spPr>
          <a:xfrm>
            <a:off x="7794703" y="3951845"/>
            <a:ext cx="3724508" cy="2513148"/>
          </a:xfrm>
          <a:prstGeom prst="rect">
            <a:avLst/>
          </a:prstGeom>
        </p:spPr>
      </p:pic>
      <p:sp>
        <p:nvSpPr>
          <p:cNvPr id="5" name="スライド番号プレースホルダー 13">
            <a:extLst>
              <a:ext uri="{FF2B5EF4-FFF2-40B4-BE49-F238E27FC236}">
                <a16:creationId xmlns:a16="http://schemas.microsoft.com/office/drawing/2014/main" id="{404D1B7E-98AB-49D9-9FCA-41BD69C3718B}"/>
              </a:ext>
            </a:extLst>
          </p:cNvPr>
          <p:cNvSpPr>
            <a:spLocks noGrp="1"/>
          </p:cNvSpPr>
          <p:nvPr>
            <p:ph type="sldNum" sz="quarter" idx="12"/>
          </p:nvPr>
        </p:nvSpPr>
        <p:spPr>
          <a:xfrm>
            <a:off x="8610600" y="400188"/>
            <a:ext cx="2743200" cy="365125"/>
          </a:xfrm>
        </p:spPr>
        <p:txBody>
          <a:bodyPr/>
          <a:lstStyle/>
          <a:p>
            <a:fld id="{E408A532-0522-44CF-BD9B-523C54AFD4C5}" type="slidenum">
              <a:rPr kumimoji="1" lang="ja-JP" altLang="en-US" smtClean="0">
                <a:latin typeface="+mn-ea"/>
              </a:rPr>
              <a:t>1</a:t>
            </a:fld>
            <a:endParaRPr kumimoji="1" lang="ja-JP" altLang="en-US" dirty="0">
              <a:latin typeface="+mn-ea"/>
            </a:endParaRPr>
          </a:p>
        </p:txBody>
      </p:sp>
      <p:pic>
        <p:nvPicPr>
          <p:cNvPr id="6" name="図 5">
            <a:extLst>
              <a:ext uri="{FF2B5EF4-FFF2-40B4-BE49-F238E27FC236}">
                <a16:creationId xmlns:a16="http://schemas.microsoft.com/office/drawing/2014/main" id="{5E3261BD-BCDF-2B4B-BE74-2CA7BFFA274C}"/>
              </a:ext>
            </a:extLst>
          </p:cNvPr>
          <p:cNvPicPr>
            <a:picLocks noChangeAspect="1"/>
          </p:cNvPicPr>
          <p:nvPr/>
        </p:nvPicPr>
        <p:blipFill rotWithShape="1">
          <a:blip r:embed="rId3">
            <a:extLst>
              <a:ext uri="{28A0092B-C50C-407E-A947-70E740481C1C}">
                <a14:useLocalDpi xmlns:a14="http://schemas.microsoft.com/office/drawing/2010/main" val="0"/>
              </a:ext>
            </a:extLst>
          </a:blip>
          <a:srcRect t="2871"/>
          <a:stretch/>
        </p:blipFill>
        <p:spPr>
          <a:xfrm>
            <a:off x="107333" y="1021890"/>
            <a:ext cx="2648226" cy="5253513"/>
          </a:xfrm>
          <a:prstGeom prst="rect">
            <a:avLst/>
          </a:prstGeom>
        </p:spPr>
      </p:pic>
      <p:sp>
        <p:nvSpPr>
          <p:cNvPr id="2" name="テキスト ボックス 1">
            <a:extLst>
              <a:ext uri="{FF2B5EF4-FFF2-40B4-BE49-F238E27FC236}">
                <a16:creationId xmlns:a16="http://schemas.microsoft.com/office/drawing/2014/main" id="{6032C954-D407-2E42-A9DA-5DDC7FF5D6AD}"/>
              </a:ext>
            </a:extLst>
          </p:cNvPr>
          <p:cNvSpPr txBox="1"/>
          <p:nvPr/>
        </p:nvSpPr>
        <p:spPr>
          <a:xfrm rot="20742458">
            <a:off x="2789215" y="1140723"/>
            <a:ext cx="8244565" cy="3877985"/>
          </a:xfrm>
          <a:prstGeom prst="rect">
            <a:avLst/>
          </a:prstGeom>
          <a:noFill/>
        </p:spPr>
        <p:txBody>
          <a:bodyPr wrap="none" rtlCol="0">
            <a:spAutoFit/>
          </a:bodyPr>
          <a:lstStyle/>
          <a:p>
            <a:pPr algn="ctr"/>
            <a:r>
              <a:rPr kumimoji="1" lang="ja-JP" altLang="en-US" sz="5400" b="1">
                <a:latin typeface="Hiragino Sans W8" panose="020B0400000000000000" pitchFamily="34" charset="-128"/>
                <a:ea typeface="Hiragino Sans W8" panose="020B0400000000000000" pitchFamily="34" charset="-128"/>
              </a:rPr>
              <a:t>令和</a:t>
            </a:r>
            <a:r>
              <a:rPr kumimoji="1" lang="en-US" altLang="ja-JP" sz="5400" b="1" dirty="0">
                <a:latin typeface="Hiragino Sans W8" panose="020B0400000000000000" pitchFamily="34" charset="-128"/>
                <a:ea typeface="Hiragino Sans W8" panose="020B0400000000000000" pitchFamily="34" charset="-128"/>
              </a:rPr>
              <a:t>3</a:t>
            </a:r>
            <a:r>
              <a:rPr kumimoji="1" lang="ja-JP" altLang="en-US" sz="5400" b="1">
                <a:latin typeface="Hiragino Sans W8" panose="020B0400000000000000" pitchFamily="34" charset="-128"/>
                <a:ea typeface="Hiragino Sans W8" panose="020B0400000000000000" pitchFamily="34" charset="-128"/>
              </a:rPr>
              <a:t>年</a:t>
            </a:r>
            <a:r>
              <a:rPr kumimoji="1" lang="en-US" altLang="ja-JP" sz="5400" b="1" dirty="0">
                <a:latin typeface="Hiragino Sans W8" panose="020B0400000000000000" pitchFamily="34" charset="-128"/>
                <a:ea typeface="Hiragino Sans W8" panose="020B0400000000000000" pitchFamily="34" charset="-128"/>
              </a:rPr>
              <a:t>4</a:t>
            </a:r>
            <a:r>
              <a:rPr kumimoji="1" lang="ja-JP" altLang="en-US" sz="5400" b="1">
                <a:latin typeface="Hiragino Sans W8" panose="020B0400000000000000" pitchFamily="34" charset="-128"/>
                <a:ea typeface="Hiragino Sans W8" panose="020B0400000000000000" pitchFamily="34" charset="-128"/>
              </a:rPr>
              <a:t>月</a:t>
            </a:r>
            <a:r>
              <a:rPr lang="en-US" altLang="ja-JP" sz="5400" b="1" dirty="0">
                <a:latin typeface="Hiragino Sans W8" panose="020B0400000000000000" pitchFamily="34" charset="-128"/>
                <a:ea typeface="Hiragino Sans W8" panose="020B0400000000000000" pitchFamily="34" charset="-128"/>
              </a:rPr>
              <a:t>24</a:t>
            </a:r>
            <a:r>
              <a:rPr kumimoji="1" lang="ja-JP" altLang="en-US" sz="5400" b="1">
                <a:latin typeface="Hiragino Sans W8" panose="020B0400000000000000" pitchFamily="34" charset="-128"/>
                <a:ea typeface="Hiragino Sans W8" panose="020B0400000000000000" pitchFamily="34" charset="-128"/>
              </a:rPr>
              <a:t>日</a:t>
            </a:r>
            <a:endParaRPr kumimoji="1" lang="en-US" altLang="ja-JP" sz="5400" b="1" dirty="0">
              <a:latin typeface="Hiragino Sans W8" panose="020B0400000000000000" pitchFamily="34" charset="-128"/>
              <a:ea typeface="Hiragino Sans W8" panose="020B0400000000000000" pitchFamily="34" charset="-128"/>
            </a:endParaRPr>
          </a:p>
          <a:p>
            <a:pPr algn="ctr"/>
            <a:r>
              <a:rPr kumimoji="1" lang="ja-JP" altLang="en-US" sz="9600" b="1">
                <a:latin typeface="Hiragino Sans W8" panose="020B0400000000000000" pitchFamily="34" charset="-128"/>
                <a:ea typeface="Hiragino Sans W8" panose="020B0400000000000000" pitchFamily="34" charset="-128"/>
              </a:rPr>
              <a:t>第</a:t>
            </a:r>
            <a:r>
              <a:rPr kumimoji="1" lang="en-US" altLang="ja-JP" sz="9600" b="1" dirty="0">
                <a:latin typeface="Hiragino Sans W8" panose="020B0400000000000000" pitchFamily="34" charset="-128"/>
                <a:ea typeface="Hiragino Sans W8" panose="020B0400000000000000" pitchFamily="34" charset="-128"/>
              </a:rPr>
              <a:t>43</a:t>
            </a:r>
            <a:r>
              <a:rPr kumimoji="1" lang="ja-JP" altLang="en-US" sz="9600" b="1">
                <a:latin typeface="Hiragino Sans W8" panose="020B0400000000000000" pitchFamily="34" charset="-128"/>
                <a:ea typeface="Hiragino Sans W8" panose="020B0400000000000000" pitchFamily="34" charset="-128"/>
              </a:rPr>
              <a:t>回中嶋塾</a:t>
            </a:r>
            <a:endParaRPr kumimoji="1" lang="en-US" altLang="ja-JP" sz="9600" b="1" dirty="0">
              <a:latin typeface="Hiragino Sans W8" panose="020B0400000000000000" pitchFamily="34" charset="-128"/>
              <a:ea typeface="Hiragino Sans W8" panose="020B0400000000000000" pitchFamily="34" charset="-128"/>
            </a:endParaRPr>
          </a:p>
          <a:p>
            <a:r>
              <a:rPr kumimoji="1" lang="ja-JP" altLang="en-US" sz="9600" b="1">
                <a:latin typeface="Hiragino Sans W8" panose="020B0400000000000000" pitchFamily="34" charset="-128"/>
                <a:ea typeface="Hiragino Sans W8" panose="020B0400000000000000" pitchFamily="34" charset="-128"/>
              </a:rPr>
              <a:t>ダイジェスト</a:t>
            </a:r>
          </a:p>
        </p:txBody>
      </p:sp>
    </p:spTree>
    <p:extLst>
      <p:ext uri="{BB962C8B-B14F-4D97-AF65-F5344CB8AC3E}">
        <p14:creationId xmlns:p14="http://schemas.microsoft.com/office/powerpoint/2010/main" val="108248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3">
            <a:extLst>
              <a:ext uri="{FF2B5EF4-FFF2-40B4-BE49-F238E27FC236}">
                <a16:creationId xmlns:a16="http://schemas.microsoft.com/office/drawing/2014/main" id="{93A7E852-76EE-44C1-B569-9FCF8CB813F7}"/>
              </a:ext>
            </a:extLst>
          </p:cNvPr>
          <p:cNvSpPr>
            <a:spLocks noGrp="1"/>
          </p:cNvSpPr>
          <p:nvPr>
            <p:ph type="sldNum" sz="quarter" idx="12"/>
          </p:nvPr>
        </p:nvSpPr>
        <p:spPr>
          <a:xfrm>
            <a:off x="11673555" y="332359"/>
            <a:ext cx="500648" cy="365125"/>
          </a:xfrm>
        </p:spPr>
        <p:txBody>
          <a:bodyPr/>
          <a:lstStyle/>
          <a:p>
            <a:fld id="{E408A532-0522-44CF-BD9B-523C54AFD4C5}" type="slidenum">
              <a:rPr kumimoji="1" lang="ja-JP" altLang="en-US" smtClean="0"/>
              <a:t>10</a:t>
            </a:fld>
            <a:endParaRPr kumimoji="1" lang="ja-JP" altLang="en-US"/>
          </a:p>
        </p:txBody>
      </p:sp>
      <p:sp>
        <p:nvSpPr>
          <p:cNvPr id="9" name="タイトル 1">
            <a:extLst>
              <a:ext uri="{FF2B5EF4-FFF2-40B4-BE49-F238E27FC236}">
                <a16:creationId xmlns:a16="http://schemas.microsoft.com/office/drawing/2014/main" id="{FDBF43FF-1A87-9C48-8146-D2BE3644717A}"/>
              </a:ext>
            </a:extLst>
          </p:cNvPr>
          <p:cNvSpPr>
            <a:spLocks noGrp="1"/>
          </p:cNvSpPr>
          <p:nvPr>
            <p:ph type="title"/>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a:noAutofit/>
          </a:bodyPr>
          <a:lstStyle/>
          <a:p>
            <a:endParaRPr lang="ja-JP" altLang="en-US" sz="2800" b="1" dirty="0">
              <a:latin typeface="+mn-ea"/>
              <a:ea typeface="+mn-ea"/>
            </a:endParaRPr>
          </a:p>
        </p:txBody>
      </p:sp>
      <p:pic>
        <p:nvPicPr>
          <p:cNvPr id="12" name="図 11">
            <a:extLst>
              <a:ext uri="{FF2B5EF4-FFF2-40B4-BE49-F238E27FC236}">
                <a16:creationId xmlns:a16="http://schemas.microsoft.com/office/drawing/2014/main" id="{E26F5AC5-2658-4649-941E-98CA10910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6551" y="0"/>
            <a:ext cx="835450" cy="1657350"/>
          </a:xfrm>
          <a:prstGeom prst="rect">
            <a:avLst/>
          </a:prstGeom>
        </p:spPr>
      </p:pic>
      <p:sp>
        <p:nvSpPr>
          <p:cNvPr id="8" name="スライド番号プレースホルダー 1">
            <a:extLst>
              <a:ext uri="{FF2B5EF4-FFF2-40B4-BE49-F238E27FC236}">
                <a16:creationId xmlns:a16="http://schemas.microsoft.com/office/drawing/2014/main" id="{09445651-D536-FC41-8186-6D541FF5B5C8}"/>
              </a:ext>
            </a:extLst>
          </p:cNvPr>
          <p:cNvSpPr txBox="1">
            <a:spLocks/>
          </p:cNvSpPr>
          <p:nvPr/>
        </p:nvSpPr>
        <p:spPr>
          <a:xfrm>
            <a:off x="8539902" y="42257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10</a:t>
            </a:fld>
            <a:endParaRPr lang="ja-JP" altLang="en-US">
              <a:latin typeface="+mn-ea"/>
            </a:endParaRPr>
          </a:p>
        </p:txBody>
      </p:sp>
      <p:sp>
        <p:nvSpPr>
          <p:cNvPr id="11" name="タイトル 1">
            <a:extLst>
              <a:ext uri="{FF2B5EF4-FFF2-40B4-BE49-F238E27FC236}">
                <a16:creationId xmlns:a16="http://schemas.microsoft.com/office/drawing/2014/main" id="{AF1857D4-9577-F246-A34A-86754241B3F0}"/>
              </a:ext>
            </a:extLst>
          </p:cNvPr>
          <p:cNvSpPr txBox="1">
            <a:spLocks/>
          </p:cNvSpPr>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a:latin typeface="Hiragino Sans W7" panose="020B0400000000000000" pitchFamily="34" charset="-128"/>
                <a:ea typeface="Hiragino Sans W7" panose="020B0400000000000000" pitchFamily="34" charset="-128"/>
              </a:rPr>
              <a:t>第</a:t>
            </a:r>
            <a:r>
              <a:rPr lang="en-US" altLang="ja-JP" sz="2800" b="1" dirty="0">
                <a:latin typeface="Hiragino Sans W7" panose="020B0400000000000000" pitchFamily="34" charset="-128"/>
                <a:ea typeface="Hiragino Sans W7" panose="020B0400000000000000" pitchFamily="34" charset="-128"/>
              </a:rPr>
              <a:t>44</a:t>
            </a:r>
            <a:r>
              <a:rPr lang="ja-JP" altLang="en-US" sz="2800" b="1">
                <a:latin typeface="Hiragino Sans W7" panose="020B0400000000000000" pitchFamily="34" charset="-128"/>
                <a:ea typeface="Hiragino Sans W7" panose="020B0400000000000000" pitchFamily="34" charset="-128"/>
              </a:rPr>
              <a:t>回</a:t>
            </a:r>
            <a:r>
              <a:rPr lang="en-US" altLang="ja-JP" sz="2800" b="1" dirty="0">
                <a:latin typeface="Hiragino Sans W7" panose="020B0400000000000000" pitchFamily="34" charset="-128"/>
                <a:ea typeface="Hiragino Sans W7" panose="020B0400000000000000" pitchFamily="34" charset="-128"/>
              </a:rPr>
              <a:t>4.24</a:t>
            </a:r>
            <a:r>
              <a:rPr lang="ja-JP" altLang="en-US" sz="2800" b="1">
                <a:latin typeface="Hiragino Sans W7" panose="020B0400000000000000" pitchFamily="34" charset="-128"/>
                <a:ea typeface="Hiragino Sans W7" panose="020B0400000000000000" pitchFamily="34" charset="-128"/>
              </a:rPr>
              <a:t>中嶋塾</a:t>
            </a:r>
            <a:r>
              <a:rPr lang="en-US" altLang="ja-JP" sz="2800" b="1" dirty="0">
                <a:latin typeface="Hiragino Sans W7" panose="020B0400000000000000" pitchFamily="34" charset="-128"/>
                <a:ea typeface="Hiragino Sans W7" panose="020B0400000000000000" pitchFamily="34" charset="-128"/>
              </a:rPr>
              <a:t> </a:t>
            </a:r>
            <a:r>
              <a:rPr lang="ja-JP" altLang="en-US" sz="2800" b="1">
                <a:latin typeface="Hiragino Sans W7" panose="020B0400000000000000" pitchFamily="34" charset="-128"/>
                <a:ea typeface="Hiragino Sans W7" panose="020B0400000000000000" pitchFamily="34" charset="-128"/>
              </a:rPr>
              <a:t>ダイジェスト</a:t>
            </a:r>
            <a:endParaRPr lang="ja-JP" altLang="en-US" sz="2800" b="1" dirty="0">
              <a:latin typeface="+mn-ea"/>
            </a:endParaRPr>
          </a:p>
        </p:txBody>
      </p:sp>
      <p:sp>
        <p:nvSpPr>
          <p:cNvPr id="15" name="スライド番号プレースホルダー 13">
            <a:extLst>
              <a:ext uri="{FF2B5EF4-FFF2-40B4-BE49-F238E27FC236}">
                <a16:creationId xmlns:a16="http://schemas.microsoft.com/office/drawing/2014/main" id="{F56137F7-89CE-104B-AEE2-CD696822CBB6}"/>
              </a:ext>
            </a:extLst>
          </p:cNvPr>
          <p:cNvSpPr txBox="1">
            <a:spLocks/>
          </p:cNvSpPr>
          <p:nvPr/>
        </p:nvSpPr>
        <p:spPr>
          <a:xfrm>
            <a:off x="8610600" y="400188"/>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10</a:t>
            </a:fld>
            <a:endParaRPr lang="ja-JP" altLang="en-US" dirty="0">
              <a:latin typeface="+mn-ea"/>
            </a:endParaRPr>
          </a:p>
        </p:txBody>
      </p:sp>
      <p:sp>
        <p:nvSpPr>
          <p:cNvPr id="18" name="正方形/長方形 17">
            <a:extLst>
              <a:ext uri="{FF2B5EF4-FFF2-40B4-BE49-F238E27FC236}">
                <a16:creationId xmlns:a16="http://schemas.microsoft.com/office/drawing/2014/main" id="{8EDFE0C8-D2A0-5643-B3EE-D6F538AE5F0D}"/>
              </a:ext>
            </a:extLst>
          </p:cNvPr>
          <p:cNvSpPr/>
          <p:nvPr/>
        </p:nvSpPr>
        <p:spPr>
          <a:xfrm>
            <a:off x="327452" y="988450"/>
            <a:ext cx="1465541" cy="4604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0000"/>
                </a:solidFill>
                <a:latin typeface="Hiragino Sans W7" panose="020B0400000000000000" pitchFamily="34" charset="-128"/>
                <a:ea typeface="Hiragino Sans W7" panose="020B0400000000000000" pitchFamily="34" charset="-128"/>
              </a:rPr>
              <a:t>高橋理事</a:t>
            </a:r>
            <a:endParaRPr kumimoji="1" lang="ja-JP" altLang="en-US" b="1">
              <a:solidFill>
                <a:srgbClr val="FF0000"/>
              </a:solidFill>
              <a:latin typeface="Hiragino Sans W7" panose="020B0400000000000000" pitchFamily="34" charset="-128"/>
              <a:ea typeface="Hiragino Sans W7" panose="020B0400000000000000" pitchFamily="34" charset="-128"/>
            </a:endParaRPr>
          </a:p>
        </p:txBody>
      </p:sp>
      <p:sp>
        <p:nvSpPr>
          <p:cNvPr id="3" name="正方形/長方形 2">
            <a:extLst>
              <a:ext uri="{FF2B5EF4-FFF2-40B4-BE49-F238E27FC236}">
                <a16:creationId xmlns:a16="http://schemas.microsoft.com/office/drawing/2014/main" id="{3FDD3CC6-F1A4-BA47-97A4-A640E7EB9D2A}"/>
              </a:ext>
            </a:extLst>
          </p:cNvPr>
          <p:cNvSpPr/>
          <p:nvPr/>
        </p:nvSpPr>
        <p:spPr>
          <a:xfrm>
            <a:off x="2007704" y="943230"/>
            <a:ext cx="6532198" cy="8143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latin typeface="Hiragino Sans W6" panose="020B0400000000000000" pitchFamily="34" charset="-128"/>
                <a:ea typeface="Hiragino Sans W6" panose="020B0400000000000000" pitchFamily="34" charset="-128"/>
              </a:rPr>
              <a:t>コロナ禍で見た</a:t>
            </a:r>
            <a:r>
              <a:rPr lang="en-US" altLang="ja-JP" b="1" dirty="0">
                <a:latin typeface="Hiragino Sans W6" panose="020B0400000000000000" pitchFamily="34" charset="-128"/>
                <a:ea typeface="Hiragino Sans W6" panose="020B0400000000000000" pitchFamily="34" charset="-128"/>
              </a:rPr>
              <a:t>‼️</a:t>
            </a:r>
            <a:r>
              <a:rPr lang="ja-JP" altLang="en-US" b="1">
                <a:latin typeface="Hiragino Sans W6" panose="020B0400000000000000" pitchFamily="34" charset="-128"/>
                <a:ea typeface="Hiragino Sans W6" panose="020B0400000000000000" pitchFamily="34" charset="-128"/>
              </a:rPr>
              <a:t>コロナ禍で業績を上げたお店の「共通点」</a:t>
            </a:r>
          </a:p>
        </p:txBody>
      </p:sp>
      <p:sp>
        <p:nvSpPr>
          <p:cNvPr id="4" name="正方形/長方形 3">
            <a:extLst>
              <a:ext uri="{FF2B5EF4-FFF2-40B4-BE49-F238E27FC236}">
                <a16:creationId xmlns:a16="http://schemas.microsoft.com/office/drawing/2014/main" id="{09BA195B-2C09-254C-B377-4CEA261AC5E8}"/>
              </a:ext>
            </a:extLst>
          </p:cNvPr>
          <p:cNvSpPr/>
          <p:nvPr/>
        </p:nvSpPr>
        <p:spPr>
          <a:xfrm>
            <a:off x="327452" y="2007705"/>
            <a:ext cx="3270513" cy="1669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latin typeface="Hiragino Sans W6" panose="020B0400000000000000" pitchFamily="34" charset="-128"/>
                <a:ea typeface="Hiragino Sans W6" panose="020B0400000000000000" pitchFamily="34" charset="-128"/>
              </a:rPr>
              <a:t>コロナを気にしているユーザーは何をしても来ない。</a:t>
            </a:r>
          </a:p>
        </p:txBody>
      </p:sp>
      <p:sp>
        <p:nvSpPr>
          <p:cNvPr id="19" name="右矢印 18">
            <a:extLst>
              <a:ext uri="{FF2B5EF4-FFF2-40B4-BE49-F238E27FC236}">
                <a16:creationId xmlns:a16="http://schemas.microsoft.com/office/drawing/2014/main" id="{0FAF6AF1-122A-C444-B559-814540B195EA}"/>
              </a:ext>
            </a:extLst>
          </p:cNvPr>
          <p:cNvSpPr/>
          <p:nvPr/>
        </p:nvSpPr>
        <p:spPr>
          <a:xfrm>
            <a:off x="3921788" y="2259709"/>
            <a:ext cx="1076632" cy="123886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C16CB88-037C-E04F-A520-22BD94545E7C}"/>
              </a:ext>
            </a:extLst>
          </p:cNvPr>
          <p:cNvSpPr/>
          <p:nvPr/>
        </p:nvSpPr>
        <p:spPr>
          <a:xfrm>
            <a:off x="5269389" y="2007705"/>
            <a:ext cx="6904814" cy="166977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latin typeface="Hiragino Sans W6" panose="020B0400000000000000" pitchFamily="34" charset="-128"/>
                <a:ea typeface="Hiragino Sans W6" panose="020B0400000000000000" pitchFamily="34" charset="-128"/>
              </a:rPr>
              <a:t>来ているユーザーの</a:t>
            </a:r>
            <a:endParaRPr kumimoji="1" lang="en-US" altLang="ja-JP" sz="2400" b="1" dirty="0">
              <a:latin typeface="Hiragino Sans W6" panose="020B0400000000000000" pitchFamily="34" charset="-128"/>
              <a:ea typeface="Hiragino Sans W6" panose="020B0400000000000000" pitchFamily="34" charset="-128"/>
            </a:endParaRPr>
          </a:p>
          <a:p>
            <a:pPr algn="ctr"/>
            <a:r>
              <a:rPr lang="ja-JP" altLang="en-US" sz="2400" b="1">
                <a:latin typeface="Hiragino Sans W6" panose="020B0400000000000000" pitchFamily="34" charset="-128"/>
                <a:ea typeface="Hiragino Sans W6" panose="020B0400000000000000" pitchFamily="34" charset="-128"/>
              </a:rPr>
              <a:t>「来店回数を促進」</a:t>
            </a:r>
            <a:endParaRPr lang="en-US" altLang="ja-JP" sz="2400" b="1" dirty="0">
              <a:latin typeface="Hiragino Sans W6" panose="020B0400000000000000" pitchFamily="34" charset="-128"/>
              <a:ea typeface="Hiragino Sans W6" panose="020B0400000000000000" pitchFamily="34" charset="-128"/>
            </a:endParaRPr>
          </a:p>
          <a:p>
            <a:pPr algn="ctr"/>
            <a:r>
              <a:rPr kumimoji="1" lang="ja-JP" altLang="en-US" sz="2400" b="1">
                <a:latin typeface="Hiragino Sans W6" panose="020B0400000000000000" pitchFamily="34" charset="-128"/>
                <a:ea typeface="Hiragino Sans W6" panose="020B0400000000000000" pitchFamily="34" charset="-128"/>
              </a:rPr>
              <a:t>「滞在時間の最大化」が肝心</a:t>
            </a:r>
            <a:r>
              <a:rPr kumimoji="1" lang="en-US" altLang="ja-JP" sz="2400" b="1" dirty="0">
                <a:latin typeface="Hiragino Sans W6" panose="020B0400000000000000" pitchFamily="34" charset="-128"/>
                <a:ea typeface="Hiragino Sans W6" panose="020B0400000000000000" pitchFamily="34" charset="-128"/>
              </a:rPr>
              <a:t>!!</a:t>
            </a:r>
          </a:p>
          <a:p>
            <a:pPr algn="ctr"/>
            <a:r>
              <a:rPr lang="en-US" altLang="ja-JP" sz="2400" b="1" dirty="0">
                <a:latin typeface="Hiragino Sans W6" panose="020B0400000000000000" pitchFamily="34" charset="-128"/>
                <a:ea typeface="Hiragino Sans W6" panose="020B0400000000000000" pitchFamily="34" charset="-128"/>
              </a:rPr>
              <a:t>※</a:t>
            </a:r>
            <a:r>
              <a:rPr lang="ja-JP" altLang="en-US" sz="2400" b="1">
                <a:latin typeface="Hiragino Sans W6" panose="020B0400000000000000" pitchFamily="34" charset="-128"/>
                <a:ea typeface="Hiragino Sans W6" panose="020B0400000000000000" pitchFamily="34" charset="-128"/>
              </a:rPr>
              <a:t>ただし、コロナ禍では。</a:t>
            </a:r>
            <a:endParaRPr kumimoji="1" lang="ja-JP" altLang="en-US" sz="2400" b="1">
              <a:latin typeface="Hiragino Sans W6" panose="020B0400000000000000" pitchFamily="34" charset="-128"/>
              <a:ea typeface="Hiragino Sans W6" panose="020B0400000000000000" pitchFamily="34" charset="-128"/>
            </a:endParaRPr>
          </a:p>
        </p:txBody>
      </p:sp>
      <p:sp>
        <p:nvSpPr>
          <p:cNvPr id="5" name="三角形 4">
            <a:extLst>
              <a:ext uri="{FF2B5EF4-FFF2-40B4-BE49-F238E27FC236}">
                <a16:creationId xmlns:a16="http://schemas.microsoft.com/office/drawing/2014/main" id="{D6A639B0-5DD2-9640-94F3-508BE7F48182}"/>
              </a:ext>
            </a:extLst>
          </p:cNvPr>
          <p:cNvSpPr/>
          <p:nvPr/>
        </p:nvSpPr>
        <p:spPr>
          <a:xfrm rot="10800000">
            <a:off x="5223006" y="3828176"/>
            <a:ext cx="1581284" cy="7030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FDB9182-CA0E-7740-BDFD-1FBF64242028}"/>
              </a:ext>
            </a:extLst>
          </p:cNvPr>
          <p:cNvSpPr/>
          <p:nvPr/>
        </p:nvSpPr>
        <p:spPr>
          <a:xfrm>
            <a:off x="1060222" y="4630661"/>
            <a:ext cx="10222880" cy="206831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Hiragino Sans W6" panose="020B0400000000000000" pitchFamily="34" charset="-128"/>
                <a:ea typeface="Hiragino Sans W6" panose="020B0400000000000000" pitchFamily="34" charset="-128"/>
              </a:rPr>
              <a:t>1.</a:t>
            </a:r>
            <a:r>
              <a:rPr kumimoji="1" lang="ja-JP" altLang="en-US" sz="2000" b="1">
                <a:latin typeface="Hiragino Sans W6" panose="020B0400000000000000" pitchFamily="34" charset="-128"/>
                <a:ea typeface="Hiragino Sans W6" panose="020B0400000000000000" pitchFamily="34" charset="-128"/>
              </a:rPr>
              <a:t>来店ポイントの最大化「販促」「場所」</a:t>
            </a:r>
            <a:endParaRPr kumimoji="1" lang="en-US" altLang="ja-JP" sz="2000" b="1" dirty="0">
              <a:latin typeface="Hiragino Sans W6" panose="020B0400000000000000" pitchFamily="34" charset="-128"/>
              <a:ea typeface="Hiragino Sans W6" panose="020B0400000000000000" pitchFamily="34" charset="-128"/>
            </a:endParaRPr>
          </a:p>
          <a:p>
            <a:r>
              <a:rPr lang="en-US" altLang="ja-JP" sz="2000" b="1" dirty="0">
                <a:latin typeface="Hiragino Sans W6" panose="020B0400000000000000" pitchFamily="34" charset="-128"/>
                <a:ea typeface="Hiragino Sans W6" panose="020B0400000000000000" pitchFamily="34" charset="-128"/>
              </a:rPr>
              <a:t>2.</a:t>
            </a:r>
            <a:r>
              <a:rPr lang="ja-JP" altLang="en-US" sz="2000" b="1">
                <a:latin typeface="Hiragino Sans W6" panose="020B0400000000000000" pitchFamily="34" charset="-128"/>
                <a:ea typeface="Hiragino Sans W6" panose="020B0400000000000000" pitchFamily="34" charset="-128"/>
              </a:rPr>
              <a:t>一般景品の充実化。</a:t>
            </a:r>
            <a:endParaRPr lang="en-US" altLang="ja-JP" sz="2000" b="1" dirty="0">
              <a:latin typeface="Hiragino Sans W6" panose="020B0400000000000000" pitchFamily="34" charset="-128"/>
              <a:ea typeface="Hiragino Sans W6" panose="020B0400000000000000" pitchFamily="34" charset="-128"/>
            </a:endParaRPr>
          </a:p>
          <a:p>
            <a:r>
              <a:rPr kumimoji="1" lang="en-US" altLang="ja-JP" sz="2000" b="1" dirty="0">
                <a:latin typeface="Hiragino Sans W6" panose="020B0400000000000000" pitchFamily="34" charset="-128"/>
                <a:ea typeface="Hiragino Sans W6" panose="020B0400000000000000" pitchFamily="34" charset="-128"/>
              </a:rPr>
              <a:t>3.100</a:t>
            </a:r>
            <a:r>
              <a:rPr kumimoji="1" lang="ja-JP" altLang="en-US" sz="2000" b="1">
                <a:latin typeface="Hiragino Sans W6" panose="020B0400000000000000" pitchFamily="34" charset="-128"/>
                <a:ea typeface="Hiragino Sans W6" panose="020B0400000000000000" pitchFamily="34" charset="-128"/>
              </a:rPr>
              <a:t>円というキーワード</a:t>
            </a:r>
            <a:endParaRPr kumimoji="1" lang="en-US" altLang="ja-JP" sz="2000" b="1" dirty="0">
              <a:latin typeface="Hiragino Sans W6" panose="020B0400000000000000" pitchFamily="34" charset="-128"/>
              <a:ea typeface="Hiragino Sans W6" panose="020B0400000000000000" pitchFamily="34" charset="-128"/>
            </a:endParaRPr>
          </a:p>
          <a:p>
            <a:r>
              <a:rPr lang="ja-JP" altLang="en-US" sz="2000" b="1">
                <a:latin typeface="Hiragino Sans W6" panose="020B0400000000000000" pitchFamily="34" charset="-128"/>
                <a:ea typeface="Hiragino Sans W6" panose="020B0400000000000000" pitchFamily="34" charset="-128"/>
              </a:rPr>
              <a:t>４</a:t>
            </a:r>
            <a:r>
              <a:rPr lang="en-US" altLang="ja-JP" sz="2000" b="1" dirty="0">
                <a:latin typeface="Hiragino Sans W6" panose="020B0400000000000000" pitchFamily="34" charset="-128"/>
                <a:ea typeface="Hiragino Sans W6" panose="020B0400000000000000" pitchFamily="34" charset="-128"/>
              </a:rPr>
              <a:t>.</a:t>
            </a:r>
            <a:r>
              <a:rPr lang="ja-JP" altLang="en-US" sz="2000" b="1">
                <a:latin typeface="Hiragino Sans W6" panose="020B0400000000000000" pitchFamily="34" charset="-128"/>
                <a:ea typeface="Hiragino Sans W6" panose="020B0400000000000000" pitchFamily="34" charset="-128"/>
              </a:rPr>
              <a:t>飲食店の充実化　パチンコ以外の来店動機</a:t>
            </a:r>
            <a:endParaRPr lang="en-US" altLang="ja-JP" sz="2000" b="1" dirty="0">
              <a:latin typeface="Hiragino Sans W6" panose="020B0400000000000000" pitchFamily="34" charset="-128"/>
              <a:ea typeface="Hiragino Sans W6" panose="020B0400000000000000" pitchFamily="34" charset="-128"/>
            </a:endParaRPr>
          </a:p>
          <a:p>
            <a:r>
              <a:rPr kumimoji="1" lang="en-US" altLang="ja-JP" sz="2000" b="1" dirty="0">
                <a:latin typeface="Hiragino Sans W6" panose="020B0400000000000000" pitchFamily="34" charset="-128"/>
                <a:ea typeface="Hiragino Sans W6" panose="020B0400000000000000" pitchFamily="34" charset="-128"/>
              </a:rPr>
              <a:t>5.</a:t>
            </a:r>
            <a:r>
              <a:rPr kumimoji="1" lang="ja-JP" altLang="en-US" sz="2000" b="1">
                <a:latin typeface="Hiragino Sans W6" panose="020B0400000000000000" pitchFamily="34" charset="-128"/>
                <a:ea typeface="Hiragino Sans W6" panose="020B0400000000000000" pitchFamily="34" charset="-128"/>
              </a:rPr>
              <a:t>貯玉、共有、最小単価を下げる</a:t>
            </a:r>
            <a:endParaRPr kumimoji="1" lang="en-US" altLang="ja-JP" sz="2000" b="1" dirty="0">
              <a:latin typeface="Hiragino Sans W6" panose="020B0400000000000000" pitchFamily="34" charset="-128"/>
              <a:ea typeface="Hiragino Sans W6" panose="020B0400000000000000" pitchFamily="34" charset="-128"/>
            </a:endParaRPr>
          </a:p>
          <a:p>
            <a:r>
              <a:rPr lang="ja-JP" altLang="en-US" sz="2000" b="1">
                <a:latin typeface="Hiragino Sans W6" panose="020B0400000000000000" pitchFamily="34" charset="-128"/>
                <a:ea typeface="Hiragino Sans W6" panose="020B0400000000000000" pitchFamily="34" charset="-128"/>
              </a:rPr>
              <a:t>など項目は多種多様に存在する。</a:t>
            </a:r>
            <a:endParaRPr kumimoji="1" lang="ja-JP" altLang="en-US" sz="2000" b="1">
              <a:latin typeface="Hiragino Sans W6" panose="020B0400000000000000" pitchFamily="34" charset="-128"/>
              <a:ea typeface="Hiragino Sans W6" panose="020B0400000000000000" pitchFamily="34" charset="-128"/>
            </a:endParaRPr>
          </a:p>
        </p:txBody>
      </p:sp>
    </p:spTree>
    <p:extLst>
      <p:ext uri="{BB962C8B-B14F-4D97-AF65-F5344CB8AC3E}">
        <p14:creationId xmlns:p14="http://schemas.microsoft.com/office/powerpoint/2010/main" val="103850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3">
            <a:extLst>
              <a:ext uri="{FF2B5EF4-FFF2-40B4-BE49-F238E27FC236}">
                <a16:creationId xmlns:a16="http://schemas.microsoft.com/office/drawing/2014/main" id="{93A7E852-76EE-44C1-B569-9FCF8CB813F7}"/>
              </a:ext>
            </a:extLst>
          </p:cNvPr>
          <p:cNvSpPr>
            <a:spLocks noGrp="1"/>
          </p:cNvSpPr>
          <p:nvPr>
            <p:ph type="sldNum" sz="quarter" idx="12"/>
          </p:nvPr>
        </p:nvSpPr>
        <p:spPr>
          <a:xfrm>
            <a:off x="11673555" y="332359"/>
            <a:ext cx="500648" cy="365125"/>
          </a:xfrm>
        </p:spPr>
        <p:txBody>
          <a:bodyPr/>
          <a:lstStyle/>
          <a:p>
            <a:fld id="{E408A532-0522-44CF-BD9B-523C54AFD4C5}" type="slidenum">
              <a:rPr kumimoji="1" lang="ja-JP" altLang="en-US" smtClean="0"/>
              <a:t>11</a:t>
            </a:fld>
            <a:endParaRPr kumimoji="1" lang="ja-JP" altLang="en-US"/>
          </a:p>
        </p:txBody>
      </p:sp>
      <p:sp>
        <p:nvSpPr>
          <p:cNvPr id="9" name="タイトル 1">
            <a:extLst>
              <a:ext uri="{FF2B5EF4-FFF2-40B4-BE49-F238E27FC236}">
                <a16:creationId xmlns:a16="http://schemas.microsoft.com/office/drawing/2014/main" id="{FDBF43FF-1A87-9C48-8146-D2BE3644717A}"/>
              </a:ext>
            </a:extLst>
          </p:cNvPr>
          <p:cNvSpPr>
            <a:spLocks noGrp="1"/>
          </p:cNvSpPr>
          <p:nvPr>
            <p:ph type="title"/>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a:noAutofit/>
          </a:bodyPr>
          <a:lstStyle/>
          <a:p>
            <a:endParaRPr lang="ja-JP" altLang="en-US" sz="2800" b="1" dirty="0">
              <a:latin typeface="+mn-ea"/>
              <a:ea typeface="+mn-ea"/>
            </a:endParaRPr>
          </a:p>
        </p:txBody>
      </p:sp>
      <p:pic>
        <p:nvPicPr>
          <p:cNvPr id="12" name="図 11">
            <a:extLst>
              <a:ext uri="{FF2B5EF4-FFF2-40B4-BE49-F238E27FC236}">
                <a16:creationId xmlns:a16="http://schemas.microsoft.com/office/drawing/2014/main" id="{E26F5AC5-2658-4649-941E-98CA10910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6551" y="0"/>
            <a:ext cx="835450" cy="1657350"/>
          </a:xfrm>
          <a:prstGeom prst="rect">
            <a:avLst/>
          </a:prstGeom>
        </p:spPr>
      </p:pic>
      <p:sp>
        <p:nvSpPr>
          <p:cNvPr id="8" name="スライド番号プレースホルダー 1">
            <a:extLst>
              <a:ext uri="{FF2B5EF4-FFF2-40B4-BE49-F238E27FC236}">
                <a16:creationId xmlns:a16="http://schemas.microsoft.com/office/drawing/2014/main" id="{09445651-D536-FC41-8186-6D541FF5B5C8}"/>
              </a:ext>
            </a:extLst>
          </p:cNvPr>
          <p:cNvSpPr txBox="1">
            <a:spLocks/>
          </p:cNvSpPr>
          <p:nvPr/>
        </p:nvSpPr>
        <p:spPr>
          <a:xfrm>
            <a:off x="8539902" y="42257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11</a:t>
            </a:fld>
            <a:endParaRPr lang="ja-JP" altLang="en-US">
              <a:latin typeface="+mn-ea"/>
            </a:endParaRPr>
          </a:p>
        </p:txBody>
      </p:sp>
      <p:sp>
        <p:nvSpPr>
          <p:cNvPr id="11" name="タイトル 1">
            <a:extLst>
              <a:ext uri="{FF2B5EF4-FFF2-40B4-BE49-F238E27FC236}">
                <a16:creationId xmlns:a16="http://schemas.microsoft.com/office/drawing/2014/main" id="{AF1857D4-9577-F246-A34A-86754241B3F0}"/>
              </a:ext>
            </a:extLst>
          </p:cNvPr>
          <p:cNvSpPr txBox="1">
            <a:spLocks/>
          </p:cNvSpPr>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a:latin typeface="Hiragino Sans W7" panose="020B0400000000000000" pitchFamily="34" charset="-128"/>
                <a:ea typeface="Hiragino Sans W7" panose="020B0400000000000000" pitchFamily="34" charset="-128"/>
              </a:rPr>
              <a:t>第</a:t>
            </a:r>
            <a:r>
              <a:rPr lang="en-US" altLang="ja-JP" sz="2800" b="1" dirty="0">
                <a:latin typeface="Hiragino Sans W7" panose="020B0400000000000000" pitchFamily="34" charset="-128"/>
                <a:ea typeface="Hiragino Sans W7" panose="020B0400000000000000" pitchFamily="34" charset="-128"/>
              </a:rPr>
              <a:t>45</a:t>
            </a:r>
            <a:r>
              <a:rPr lang="ja-JP" altLang="en-US" sz="2800" b="1">
                <a:latin typeface="Hiragino Sans W7" panose="020B0400000000000000" pitchFamily="34" charset="-128"/>
                <a:ea typeface="Hiragino Sans W7" panose="020B0400000000000000" pitchFamily="34" charset="-128"/>
              </a:rPr>
              <a:t>回</a:t>
            </a:r>
            <a:r>
              <a:rPr lang="en-US" altLang="ja-JP" sz="2800" b="1" dirty="0">
                <a:latin typeface="Hiragino Sans W7" panose="020B0400000000000000" pitchFamily="34" charset="-128"/>
                <a:ea typeface="Hiragino Sans W7" panose="020B0400000000000000" pitchFamily="34" charset="-128"/>
              </a:rPr>
              <a:t>5.22</a:t>
            </a:r>
            <a:r>
              <a:rPr lang="ja-JP" altLang="en-US" sz="2800" b="1">
                <a:latin typeface="Hiragino Sans W7" panose="020B0400000000000000" pitchFamily="34" charset="-128"/>
                <a:ea typeface="Hiragino Sans W7" panose="020B0400000000000000" pitchFamily="34" charset="-128"/>
              </a:rPr>
              <a:t>中嶋塾</a:t>
            </a:r>
            <a:r>
              <a:rPr lang="en-US" altLang="ja-JP" sz="2800" b="1" dirty="0">
                <a:latin typeface="Hiragino Sans W7" panose="020B0400000000000000" pitchFamily="34" charset="-128"/>
                <a:ea typeface="Hiragino Sans W7" panose="020B0400000000000000" pitchFamily="34" charset="-128"/>
              </a:rPr>
              <a:t>  </a:t>
            </a:r>
            <a:r>
              <a:rPr lang="ja-JP" altLang="en-US" sz="2800" b="1">
                <a:latin typeface="Hiragino Sans W7" panose="020B0400000000000000" pitchFamily="34" charset="-128"/>
                <a:ea typeface="Hiragino Sans W7" panose="020B0400000000000000" pitchFamily="34" charset="-128"/>
              </a:rPr>
              <a:t>次回予告</a:t>
            </a:r>
            <a:endParaRPr lang="ja-JP" altLang="en-US" sz="2800" b="1" dirty="0">
              <a:latin typeface="+mn-ea"/>
            </a:endParaRPr>
          </a:p>
        </p:txBody>
      </p:sp>
      <p:sp>
        <p:nvSpPr>
          <p:cNvPr id="15" name="スライド番号プレースホルダー 13">
            <a:extLst>
              <a:ext uri="{FF2B5EF4-FFF2-40B4-BE49-F238E27FC236}">
                <a16:creationId xmlns:a16="http://schemas.microsoft.com/office/drawing/2014/main" id="{F56137F7-89CE-104B-AEE2-CD696822CBB6}"/>
              </a:ext>
            </a:extLst>
          </p:cNvPr>
          <p:cNvSpPr txBox="1">
            <a:spLocks/>
          </p:cNvSpPr>
          <p:nvPr/>
        </p:nvSpPr>
        <p:spPr>
          <a:xfrm>
            <a:off x="8610600" y="400188"/>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11</a:t>
            </a:fld>
            <a:endParaRPr lang="ja-JP" altLang="en-US" dirty="0">
              <a:latin typeface="+mn-ea"/>
            </a:endParaRPr>
          </a:p>
        </p:txBody>
      </p:sp>
    </p:spTree>
    <p:extLst>
      <p:ext uri="{BB962C8B-B14F-4D97-AF65-F5344CB8AC3E}">
        <p14:creationId xmlns:p14="http://schemas.microsoft.com/office/powerpoint/2010/main" val="173781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3">
            <a:extLst>
              <a:ext uri="{FF2B5EF4-FFF2-40B4-BE49-F238E27FC236}">
                <a16:creationId xmlns:a16="http://schemas.microsoft.com/office/drawing/2014/main" id="{93A7E852-76EE-44C1-B569-9FCF8CB813F7}"/>
              </a:ext>
            </a:extLst>
          </p:cNvPr>
          <p:cNvSpPr>
            <a:spLocks noGrp="1"/>
          </p:cNvSpPr>
          <p:nvPr>
            <p:ph type="sldNum" sz="quarter" idx="12"/>
          </p:nvPr>
        </p:nvSpPr>
        <p:spPr>
          <a:xfrm>
            <a:off x="11673555" y="332359"/>
            <a:ext cx="500648" cy="365125"/>
          </a:xfrm>
        </p:spPr>
        <p:txBody>
          <a:bodyPr/>
          <a:lstStyle/>
          <a:p>
            <a:fld id="{E408A532-0522-44CF-BD9B-523C54AFD4C5}" type="slidenum">
              <a:rPr kumimoji="1" lang="ja-JP" altLang="en-US" smtClean="0"/>
              <a:t>2</a:t>
            </a:fld>
            <a:endParaRPr kumimoji="1" lang="ja-JP" altLang="en-US"/>
          </a:p>
        </p:txBody>
      </p:sp>
      <p:sp>
        <p:nvSpPr>
          <p:cNvPr id="9" name="タイトル 1">
            <a:extLst>
              <a:ext uri="{FF2B5EF4-FFF2-40B4-BE49-F238E27FC236}">
                <a16:creationId xmlns:a16="http://schemas.microsoft.com/office/drawing/2014/main" id="{FDBF43FF-1A87-9C48-8146-D2BE3644717A}"/>
              </a:ext>
            </a:extLst>
          </p:cNvPr>
          <p:cNvSpPr>
            <a:spLocks noGrp="1"/>
          </p:cNvSpPr>
          <p:nvPr>
            <p:ph type="title"/>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a:noAutofit/>
          </a:bodyPr>
          <a:lstStyle/>
          <a:p>
            <a:endParaRPr lang="ja-JP" altLang="en-US" sz="2800" b="1" dirty="0">
              <a:latin typeface="+mn-ea"/>
              <a:ea typeface="+mn-ea"/>
            </a:endParaRPr>
          </a:p>
        </p:txBody>
      </p:sp>
      <p:pic>
        <p:nvPicPr>
          <p:cNvPr id="12" name="図 11">
            <a:extLst>
              <a:ext uri="{FF2B5EF4-FFF2-40B4-BE49-F238E27FC236}">
                <a16:creationId xmlns:a16="http://schemas.microsoft.com/office/drawing/2014/main" id="{E26F5AC5-2658-4649-941E-98CA10910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6551" y="0"/>
            <a:ext cx="835450" cy="1657350"/>
          </a:xfrm>
          <a:prstGeom prst="rect">
            <a:avLst/>
          </a:prstGeom>
        </p:spPr>
      </p:pic>
      <p:sp>
        <p:nvSpPr>
          <p:cNvPr id="11" name="タイトル 1">
            <a:extLst>
              <a:ext uri="{FF2B5EF4-FFF2-40B4-BE49-F238E27FC236}">
                <a16:creationId xmlns:a16="http://schemas.microsoft.com/office/drawing/2014/main" id="{AF1857D4-9577-F246-A34A-86754241B3F0}"/>
              </a:ext>
            </a:extLst>
          </p:cNvPr>
          <p:cNvSpPr txBox="1">
            <a:spLocks/>
          </p:cNvSpPr>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a:latin typeface="Hiragino Sans W7" panose="020B0400000000000000" pitchFamily="34" charset="-128"/>
                <a:ea typeface="Hiragino Sans W7" panose="020B0400000000000000" pitchFamily="34" charset="-128"/>
              </a:rPr>
              <a:t>前回のプレイバック</a:t>
            </a:r>
            <a:r>
              <a:rPr lang="en-US" altLang="ja-JP" sz="2800" b="1" dirty="0">
                <a:latin typeface="Hiragino Sans W7" panose="020B0400000000000000" pitchFamily="34" charset="-128"/>
                <a:ea typeface="Hiragino Sans W7" panose="020B0400000000000000" pitchFamily="34" charset="-128"/>
              </a:rPr>
              <a:t> (</a:t>
            </a:r>
            <a:r>
              <a:rPr lang="ja-JP" altLang="en-US" sz="2800" b="1">
                <a:latin typeface="Hiragino Sans W7" panose="020B0400000000000000" pitchFamily="34" charset="-128"/>
                <a:ea typeface="Hiragino Sans W7" panose="020B0400000000000000" pitchFamily="34" charset="-128"/>
              </a:rPr>
              <a:t>第</a:t>
            </a:r>
            <a:r>
              <a:rPr lang="en-US" altLang="ja-JP" sz="2800" b="1" dirty="0">
                <a:latin typeface="Hiragino Sans W7" panose="020B0400000000000000" pitchFamily="34" charset="-128"/>
                <a:ea typeface="Hiragino Sans W7" panose="020B0400000000000000" pitchFamily="34" charset="-128"/>
              </a:rPr>
              <a:t>43</a:t>
            </a:r>
            <a:r>
              <a:rPr lang="ja-JP" altLang="en-US" sz="2800" b="1">
                <a:latin typeface="Hiragino Sans W7" panose="020B0400000000000000" pitchFamily="34" charset="-128"/>
                <a:ea typeface="Hiragino Sans W7" panose="020B0400000000000000" pitchFamily="34" charset="-128"/>
              </a:rPr>
              <a:t>回</a:t>
            </a:r>
            <a:r>
              <a:rPr lang="en-US" altLang="ja-JP" sz="2800" b="1" dirty="0">
                <a:latin typeface="Hiragino Sans W7" panose="020B0400000000000000" pitchFamily="34" charset="-128"/>
                <a:ea typeface="Hiragino Sans W7" panose="020B0400000000000000" pitchFamily="34" charset="-128"/>
              </a:rPr>
              <a:t>3.27</a:t>
            </a:r>
            <a:r>
              <a:rPr lang="ja-JP" altLang="en-US" sz="2800" b="1">
                <a:latin typeface="Hiragino Sans W7" panose="020B0400000000000000" pitchFamily="34" charset="-128"/>
                <a:ea typeface="Hiragino Sans W7" panose="020B0400000000000000" pitchFamily="34" charset="-128"/>
              </a:rPr>
              <a:t>中嶋塾</a:t>
            </a:r>
            <a:r>
              <a:rPr lang="en-US" altLang="ja-JP" sz="2800" b="1" dirty="0">
                <a:latin typeface="Hiragino Sans W7" panose="020B0400000000000000" pitchFamily="34" charset="-128"/>
                <a:ea typeface="Hiragino Sans W7" panose="020B0400000000000000" pitchFamily="34" charset="-128"/>
              </a:rPr>
              <a:t>)</a:t>
            </a:r>
            <a:endParaRPr lang="ja-JP" altLang="en-US" sz="2800" b="1" dirty="0">
              <a:latin typeface="Hiragino Sans W7" panose="020B0400000000000000" pitchFamily="34" charset="-128"/>
              <a:ea typeface="Hiragino Sans W7" panose="020B0400000000000000" pitchFamily="34" charset="-128"/>
            </a:endParaRPr>
          </a:p>
        </p:txBody>
      </p:sp>
      <p:sp>
        <p:nvSpPr>
          <p:cNvPr id="17" name="正方形/長方形 16">
            <a:extLst>
              <a:ext uri="{FF2B5EF4-FFF2-40B4-BE49-F238E27FC236}">
                <a16:creationId xmlns:a16="http://schemas.microsoft.com/office/drawing/2014/main" id="{D681E562-6B59-D043-93F4-50B557794C3A}"/>
              </a:ext>
            </a:extLst>
          </p:cNvPr>
          <p:cNvSpPr/>
          <p:nvPr/>
        </p:nvSpPr>
        <p:spPr>
          <a:xfrm>
            <a:off x="186883" y="631698"/>
            <a:ext cx="2163158" cy="6760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FF0000"/>
                </a:solidFill>
                <a:latin typeface="Hiragino Sans W7" panose="020B0400000000000000" pitchFamily="34" charset="-128"/>
                <a:ea typeface="Hiragino Sans W7" panose="020B0400000000000000" pitchFamily="34" charset="-128"/>
              </a:rPr>
              <a:t>中嶋塾長</a:t>
            </a:r>
            <a:endParaRPr kumimoji="1" lang="ja-JP" altLang="en-US" sz="2800" b="1">
              <a:solidFill>
                <a:srgbClr val="FF0000"/>
              </a:solidFill>
              <a:latin typeface="Hiragino Sans W7" panose="020B0400000000000000" pitchFamily="34" charset="-128"/>
              <a:ea typeface="Hiragino Sans W7" panose="020B0400000000000000" pitchFamily="34" charset="-128"/>
            </a:endParaRPr>
          </a:p>
        </p:txBody>
      </p:sp>
      <p:sp>
        <p:nvSpPr>
          <p:cNvPr id="18" name="フッター プレースホルダー 3">
            <a:extLst>
              <a:ext uri="{FF2B5EF4-FFF2-40B4-BE49-F238E27FC236}">
                <a16:creationId xmlns:a16="http://schemas.microsoft.com/office/drawing/2014/main" id="{5AFAE8D6-4DB4-8543-9591-28748BA968E5}"/>
              </a:ext>
            </a:extLst>
          </p:cNvPr>
          <p:cNvSpPr>
            <a:spLocks noGrp="1"/>
          </p:cNvSpPr>
          <p:nvPr>
            <p:ph type="ftr" sz="quarter" idx="11"/>
          </p:nvPr>
        </p:nvSpPr>
        <p:spPr>
          <a:xfrm>
            <a:off x="6470255" y="6680161"/>
            <a:ext cx="4114800" cy="365125"/>
          </a:xfrm>
        </p:spPr>
        <p:txBody>
          <a:bodyPr/>
          <a:lstStyle/>
          <a:p>
            <a:pPr>
              <a:defRPr/>
            </a:pPr>
            <a:r>
              <a:rPr lang="en-US" altLang="ja-JP" sz="700" dirty="0">
                <a:latin typeface="+mn-ea"/>
              </a:rPr>
              <a:t>Copyright © 2021  AZ entertainment</a:t>
            </a:r>
            <a:endParaRPr lang="ja-JP" altLang="en-US" sz="700" dirty="0">
              <a:latin typeface="+mn-ea"/>
            </a:endParaRPr>
          </a:p>
        </p:txBody>
      </p:sp>
      <p:graphicFrame>
        <p:nvGraphicFramePr>
          <p:cNvPr id="20" name="表 19">
            <a:extLst>
              <a:ext uri="{FF2B5EF4-FFF2-40B4-BE49-F238E27FC236}">
                <a16:creationId xmlns:a16="http://schemas.microsoft.com/office/drawing/2014/main" id="{1CE46B7A-5217-154B-BD70-D170FB54136A}"/>
              </a:ext>
            </a:extLst>
          </p:cNvPr>
          <p:cNvGraphicFramePr>
            <a:graphicFrameLocks noGrp="1"/>
          </p:cNvGraphicFramePr>
          <p:nvPr>
            <p:extLst>
              <p:ext uri="{D42A27DB-BD31-4B8C-83A1-F6EECF244321}">
                <p14:modId xmlns:p14="http://schemas.microsoft.com/office/powerpoint/2010/main" val="358216593"/>
              </p:ext>
            </p:extLst>
          </p:nvPr>
        </p:nvGraphicFramePr>
        <p:xfrm>
          <a:off x="186883" y="1377499"/>
          <a:ext cx="4014616" cy="5258932"/>
        </p:xfrm>
        <a:graphic>
          <a:graphicData uri="http://schemas.openxmlformats.org/drawingml/2006/table">
            <a:tbl>
              <a:tblPr firstRow="1" bandRow="1">
                <a:tableStyleId>{21E4AEA4-8DFA-4A89-87EB-49C32662AFE0}</a:tableStyleId>
              </a:tblPr>
              <a:tblGrid>
                <a:gridCol w="2368334">
                  <a:extLst>
                    <a:ext uri="{9D8B030D-6E8A-4147-A177-3AD203B41FA5}">
                      <a16:colId xmlns:a16="http://schemas.microsoft.com/office/drawing/2014/main" val="3530617020"/>
                    </a:ext>
                  </a:extLst>
                </a:gridCol>
                <a:gridCol w="823141">
                  <a:extLst>
                    <a:ext uri="{9D8B030D-6E8A-4147-A177-3AD203B41FA5}">
                      <a16:colId xmlns:a16="http://schemas.microsoft.com/office/drawing/2014/main" val="397073950"/>
                    </a:ext>
                  </a:extLst>
                </a:gridCol>
                <a:gridCol w="823141">
                  <a:extLst>
                    <a:ext uri="{9D8B030D-6E8A-4147-A177-3AD203B41FA5}">
                      <a16:colId xmlns:a16="http://schemas.microsoft.com/office/drawing/2014/main" val="2743223032"/>
                    </a:ext>
                  </a:extLst>
                </a:gridCol>
              </a:tblGrid>
              <a:tr h="230655">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前回新台</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支持率</a:t>
                      </a:r>
                      <a:r>
                        <a:rPr lang="en-US" altLang="ja-JP" sz="800" b="1" i="0" u="none" strike="noStrike">
                          <a:effectLst/>
                          <a:latin typeface="Hiragino Sans W6" panose="020B0400000000000000" pitchFamily="34" charset="-128"/>
                          <a:ea typeface="Hiragino Sans W6" panose="020B0400000000000000" pitchFamily="34" charset="-128"/>
                        </a:rPr>
                        <a:t>(%)</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支持率差</a:t>
                      </a:r>
                      <a:r>
                        <a:rPr lang="en-US" altLang="ja-JP" sz="800" b="1" i="0" u="none" strike="noStrike">
                          <a:effectLst/>
                          <a:latin typeface="Hiragino Sans W6" panose="020B0400000000000000" pitchFamily="34" charset="-128"/>
                          <a:ea typeface="Hiragino Sans W6" panose="020B0400000000000000" pitchFamily="34" charset="-128"/>
                        </a:rPr>
                        <a:t>(%)</a:t>
                      </a:r>
                    </a:p>
                  </a:txBody>
                  <a:tcPr marL="0" marR="0" marT="0" marB="0" anchor="ctr"/>
                </a:tc>
                <a:extLst>
                  <a:ext uri="{0D108BD9-81ED-4DB2-BD59-A6C34878D82A}">
                    <a16:rowId xmlns:a16="http://schemas.microsoft.com/office/drawing/2014/main" val="4077679924"/>
                  </a:ext>
                </a:extLst>
              </a:tr>
              <a:tr h="230655">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PF</a:t>
                      </a:r>
                      <a:r>
                        <a:rPr lang="ja-JP" altLang="en-US" sz="800" b="1" i="0" u="none" strike="noStrike">
                          <a:effectLst/>
                          <a:latin typeface="Hiragino Sans W6" panose="020B0400000000000000" pitchFamily="34" charset="-128"/>
                          <a:ea typeface="Hiragino Sans W6" panose="020B0400000000000000" pitchFamily="34" charset="-128"/>
                        </a:rPr>
                        <a:t>戦姫絶唱シンフォギア２</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74.1%</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1.1%</a:t>
                      </a:r>
                    </a:p>
                  </a:txBody>
                  <a:tcPr marL="0" marR="0" marT="0" marB="0" anchor="ctr"/>
                </a:tc>
                <a:extLst>
                  <a:ext uri="{0D108BD9-81ED-4DB2-BD59-A6C34878D82A}">
                    <a16:rowId xmlns:a16="http://schemas.microsoft.com/office/drawing/2014/main" val="1442802316"/>
                  </a:ext>
                </a:extLst>
              </a:tr>
              <a:tr h="230655">
                <a:tc>
                  <a:txBody>
                    <a:bodyPr/>
                    <a:lstStyle/>
                    <a:p>
                      <a:pPr algn="l" fontAlgn="ctr"/>
                      <a:r>
                        <a:rPr lang="ja-JP" altLang="en-US" sz="800" b="1" i="0" u="none" strike="noStrike">
                          <a:effectLst/>
                          <a:latin typeface="Hiragino Sans W6" panose="020B0400000000000000" pitchFamily="34" charset="-128"/>
                          <a:ea typeface="Hiragino Sans W6" panose="020B0400000000000000" pitchFamily="34" charset="-128"/>
                        </a:rPr>
                        <a:t>大工の源さん　超韋駄天</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167.9%</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5.0%</a:t>
                      </a:r>
                    </a:p>
                  </a:txBody>
                  <a:tcPr marL="0" marR="0" marT="0" marB="0" anchor="ctr"/>
                </a:tc>
                <a:extLst>
                  <a:ext uri="{0D108BD9-81ED-4DB2-BD59-A6C34878D82A}">
                    <a16:rowId xmlns:a16="http://schemas.microsoft.com/office/drawing/2014/main" val="91193393"/>
                  </a:ext>
                </a:extLst>
              </a:tr>
              <a:tr h="230655">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t>
                      </a:r>
                      <a:r>
                        <a:rPr lang="ja-JP" altLang="en-US" sz="800" b="1" i="0" u="none" strike="noStrike">
                          <a:effectLst/>
                          <a:latin typeface="Hiragino Sans W6" panose="020B0400000000000000" pitchFamily="34" charset="-128"/>
                          <a:ea typeface="Hiragino Sans W6" panose="020B0400000000000000" pitchFamily="34" charset="-128"/>
                        </a:rPr>
                        <a:t>戦国乙女</a:t>
                      </a:r>
                      <a:r>
                        <a:rPr lang="en-US" altLang="ja-JP" sz="800" b="1" i="0" u="none" strike="noStrike">
                          <a:effectLst/>
                          <a:latin typeface="Hiragino Sans W6" panose="020B0400000000000000" pitchFamily="34" charset="-128"/>
                          <a:ea typeface="Hiragino Sans W6" panose="020B0400000000000000" pitchFamily="34" charset="-128"/>
                        </a:rPr>
                        <a:t>6 </a:t>
                      </a:r>
                      <a:r>
                        <a:rPr lang="ja-JP" altLang="en-US" sz="800" b="1" i="0" u="none" strike="noStrike">
                          <a:effectLst/>
                          <a:latin typeface="Hiragino Sans W6" panose="020B0400000000000000" pitchFamily="34" charset="-128"/>
                          <a:ea typeface="Hiragino Sans W6" panose="020B0400000000000000" pitchFamily="34" charset="-128"/>
                        </a:rPr>
                        <a:t>暁の関ヶ原</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111.6%</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a:t>
                      </a:r>
                      <a:r>
                        <a:rPr lang="en-US" altLang="ja-JP" sz="800" b="1" i="0" u="none" strike="noStrike">
                          <a:effectLst/>
                          <a:latin typeface="Hiragino Sans W6" panose="020B0400000000000000" pitchFamily="34" charset="-128"/>
                          <a:ea typeface="Hiragino Sans W6" panose="020B0400000000000000" pitchFamily="34" charset="-128"/>
                        </a:rPr>
                        <a:t>5.6%</a:t>
                      </a:r>
                    </a:p>
                  </a:txBody>
                  <a:tcPr marL="0" marR="0" marT="0" marB="0" anchor="ctr"/>
                </a:tc>
                <a:extLst>
                  <a:ext uri="{0D108BD9-81ED-4DB2-BD59-A6C34878D82A}">
                    <a16:rowId xmlns:a16="http://schemas.microsoft.com/office/drawing/2014/main" val="1369511548"/>
                  </a:ext>
                </a:extLst>
              </a:tr>
              <a:tr h="243469">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t>
                      </a:r>
                      <a:r>
                        <a:rPr lang="ja-JP" altLang="en-US" sz="800" b="1" i="0" u="none" strike="noStrike">
                          <a:effectLst/>
                          <a:latin typeface="Hiragino Sans W6" panose="020B0400000000000000" pitchFamily="34" charset="-128"/>
                          <a:ea typeface="Hiragino Sans W6" panose="020B0400000000000000" pitchFamily="34" charset="-128"/>
                        </a:rPr>
                        <a:t>とある魔術の禁書目録</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163.1%</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a:t>
                      </a:r>
                      <a:r>
                        <a:rPr lang="en-US" altLang="ja-JP" sz="800" b="1" i="0" u="none" strike="noStrike">
                          <a:effectLst/>
                          <a:latin typeface="Hiragino Sans W6" panose="020B0400000000000000" pitchFamily="34" charset="-128"/>
                          <a:ea typeface="Hiragino Sans W6" panose="020B0400000000000000" pitchFamily="34" charset="-128"/>
                        </a:rPr>
                        <a:t>13.2%</a:t>
                      </a:r>
                    </a:p>
                  </a:txBody>
                  <a:tcPr marL="0" marR="0" marT="0" marB="0" anchor="ctr"/>
                </a:tc>
                <a:extLst>
                  <a:ext uri="{0D108BD9-81ED-4DB2-BD59-A6C34878D82A}">
                    <a16:rowId xmlns:a16="http://schemas.microsoft.com/office/drawing/2014/main" val="4225058943"/>
                  </a:ext>
                </a:extLst>
              </a:tr>
              <a:tr h="243469">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t>
                      </a:r>
                      <a:r>
                        <a:rPr lang="ja-JP" altLang="en-US" sz="800" b="1" i="0" u="none" strike="noStrike">
                          <a:effectLst/>
                          <a:latin typeface="Hiragino Sans W6" panose="020B0400000000000000" pitchFamily="34" charset="-128"/>
                          <a:ea typeface="Hiragino Sans W6" panose="020B0400000000000000" pitchFamily="34" charset="-128"/>
                        </a:rPr>
                        <a:t>真・北斗無双第３章</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104.2%</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4.4%</a:t>
                      </a:r>
                    </a:p>
                  </a:txBody>
                  <a:tcPr marL="0" marR="0" marT="0" marB="0" anchor="ctr"/>
                </a:tc>
                <a:extLst>
                  <a:ext uri="{0D108BD9-81ED-4DB2-BD59-A6C34878D82A}">
                    <a16:rowId xmlns:a16="http://schemas.microsoft.com/office/drawing/2014/main" val="3956218056"/>
                  </a:ext>
                </a:extLst>
              </a:tr>
              <a:tr h="230655">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t>
                      </a:r>
                      <a:r>
                        <a:rPr lang="ja-JP" altLang="en-US" sz="800" b="1" i="0" u="none" strike="noStrike">
                          <a:effectLst/>
                          <a:latin typeface="Hiragino Sans W6" panose="020B0400000000000000" pitchFamily="34" charset="-128"/>
                          <a:ea typeface="Hiragino Sans W6" panose="020B0400000000000000" pitchFamily="34" charset="-128"/>
                        </a:rPr>
                        <a:t>コードギアス反逆のルルーシュ</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135.2%</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a:t>
                      </a:r>
                      <a:r>
                        <a:rPr lang="en-US" altLang="ja-JP" sz="800" b="1" i="0" u="none" strike="noStrike" dirty="0">
                          <a:effectLst/>
                          <a:latin typeface="Hiragino Sans W6" panose="020B0400000000000000" pitchFamily="34" charset="-128"/>
                          <a:ea typeface="Hiragino Sans W6" panose="020B0400000000000000" pitchFamily="34" charset="-128"/>
                        </a:rPr>
                        <a:t>10.4%</a:t>
                      </a:r>
                    </a:p>
                  </a:txBody>
                  <a:tcPr marL="0" marR="0" marT="0" marB="0" anchor="ctr"/>
                </a:tc>
                <a:extLst>
                  <a:ext uri="{0D108BD9-81ED-4DB2-BD59-A6C34878D82A}">
                    <a16:rowId xmlns:a16="http://schemas.microsoft.com/office/drawing/2014/main" val="2297312223"/>
                  </a:ext>
                </a:extLst>
              </a:tr>
              <a:tr h="230655">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 FAIRY TAILS 2</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145.7%</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a:t>
                      </a:r>
                      <a:r>
                        <a:rPr lang="en-US" altLang="ja-JP" sz="800" b="1" i="0" u="none" strike="noStrike">
                          <a:effectLst/>
                          <a:latin typeface="Hiragino Sans W6" panose="020B0400000000000000" pitchFamily="34" charset="-128"/>
                          <a:ea typeface="Hiragino Sans W6" panose="020B0400000000000000" pitchFamily="34" charset="-128"/>
                        </a:rPr>
                        <a:t>37.9%</a:t>
                      </a:r>
                    </a:p>
                  </a:txBody>
                  <a:tcPr marL="0" marR="0" marT="0" marB="0" anchor="ctr"/>
                </a:tc>
                <a:extLst>
                  <a:ext uri="{0D108BD9-81ED-4DB2-BD59-A6C34878D82A}">
                    <a16:rowId xmlns:a16="http://schemas.microsoft.com/office/drawing/2014/main" val="3461727478"/>
                  </a:ext>
                </a:extLst>
              </a:tr>
              <a:tr h="243469">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t>
                      </a:r>
                      <a:r>
                        <a:rPr lang="ja-JP" altLang="en-US" sz="800" b="1" i="0" u="none" strike="noStrike">
                          <a:effectLst/>
                          <a:latin typeface="Hiragino Sans W6" panose="020B0400000000000000" pitchFamily="34" charset="-128"/>
                          <a:ea typeface="Hiragino Sans W6" panose="020B0400000000000000" pitchFamily="34" charset="-128"/>
                        </a:rPr>
                        <a:t>アイドルマスター</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114.6%</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a:t>
                      </a:r>
                      <a:r>
                        <a:rPr lang="en-US" altLang="ja-JP" sz="800" b="1" i="0" u="none" strike="noStrike">
                          <a:effectLst/>
                          <a:latin typeface="Hiragino Sans W6" panose="020B0400000000000000" pitchFamily="34" charset="-128"/>
                          <a:ea typeface="Hiragino Sans W6" panose="020B0400000000000000" pitchFamily="34" charset="-128"/>
                        </a:rPr>
                        <a:t>23.6%</a:t>
                      </a:r>
                    </a:p>
                  </a:txBody>
                  <a:tcPr marL="0" marR="0" marT="0" marB="0" anchor="ctr"/>
                </a:tc>
                <a:extLst>
                  <a:ext uri="{0D108BD9-81ED-4DB2-BD59-A6C34878D82A}">
                    <a16:rowId xmlns:a16="http://schemas.microsoft.com/office/drawing/2014/main" val="523880782"/>
                  </a:ext>
                </a:extLst>
              </a:tr>
              <a:tr h="243469">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t>
                      </a:r>
                      <a:r>
                        <a:rPr lang="ja-JP" altLang="en-US" sz="800" b="1" i="0" u="none" strike="noStrike">
                          <a:effectLst/>
                          <a:latin typeface="Hiragino Sans W6" panose="020B0400000000000000" pitchFamily="34" charset="-128"/>
                          <a:ea typeface="Hiragino Sans W6" panose="020B0400000000000000" pitchFamily="34" charset="-128"/>
                        </a:rPr>
                        <a:t>物語シリーズ　セカンドシーズン</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265.5%</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a:t>
                      </a:r>
                      <a:r>
                        <a:rPr lang="en-US" altLang="ja-JP" sz="800" b="1" i="0" u="none" strike="noStrike">
                          <a:effectLst/>
                          <a:latin typeface="Hiragino Sans W6" panose="020B0400000000000000" pitchFamily="34" charset="-128"/>
                          <a:ea typeface="Hiragino Sans W6" panose="020B0400000000000000" pitchFamily="34" charset="-128"/>
                        </a:rPr>
                        <a:t>49.9%</a:t>
                      </a:r>
                    </a:p>
                  </a:txBody>
                  <a:tcPr marL="0" marR="0" marT="0" marB="0" anchor="ctr"/>
                </a:tc>
                <a:extLst>
                  <a:ext uri="{0D108BD9-81ED-4DB2-BD59-A6C34878D82A}">
                    <a16:rowId xmlns:a16="http://schemas.microsoft.com/office/drawing/2014/main" val="2670888862"/>
                  </a:ext>
                </a:extLst>
              </a:tr>
              <a:tr h="230655">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t>
                      </a:r>
                      <a:r>
                        <a:rPr lang="ja-JP" altLang="en-US" sz="800" b="1" i="0" u="none" strike="noStrike">
                          <a:effectLst/>
                          <a:latin typeface="Hiragino Sans W6" panose="020B0400000000000000" pitchFamily="34" charset="-128"/>
                          <a:ea typeface="Hiragino Sans W6" panose="020B0400000000000000" pitchFamily="34" charset="-128"/>
                        </a:rPr>
                        <a:t>ジューシーハニー</a:t>
                      </a:r>
                      <a:r>
                        <a:rPr lang="en-US" altLang="ja-JP" sz="800" b="1" i="0" u="none" strike="noStrike">
                          <a:effectLst/>
                          <a:latin typeface="Hiragino Sans W6" panose="020B0400000000000000" pitchFamily="34" charset="-128"/>
                          <a:ea typeface="Hiragino Sans W6" panose="020B0400000000000000" pitchFamily="34" charset="-128"/>
                        </a:rPr>
                        <a:t>3</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154.3%</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a:t>
                      </a:r>
                      <a:r>
                        <a:rPr lang="en-US" altLang="ja-JP" sz="800" b="1" i="0" u="none" strike="noStrike">
                          <a:effectLst/>
                          <a:latin typeface="Hiragino Sans W6" panose="020B0400000000000000" pitchFamily="34" charset="-128"/>
                          <a:ea typeface="Hiragino Sans W6" panose="020B0400000000000000" pitchFamily="34" charset="-128"/>
                        </a:rPr>
                        <a:t>14.7%</a:t>
                      </a:r>
                    </a:p>
                  </a:txBody>
                  <a:tcPr marL="0" marR="0" marT="0" marB="0" anchor="ctr"/>
                </a:tc>
                <a:extLst>
                  <a:ext uri="{0D108BD9-81ED-4DB2-BD59-A6C34878D82A}">
                    <a16:rowId xmlns:a16="http://schemas.microsoft.com/office/drawing/2014/main" val="3916110102"/>
                  </a:ext>
                </a:extLst>
              </a:tr>
              <a:tr h="230655">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 JAWS3 </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170.1%</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a:t>
                      </a:r>
                      <a:r>
                        <a:rPr lang="en-US" altLang="ja-JP" sz="800" b="1" i="0" u="none" strike="noStrike">
                          <a:effectLst/>
                          <a:latin typeface="Hiragino Sans W6" panose="020B0400000000000000" pitchFamily="34" charset="-128"/>
                          <a:ea typeface="Hiragino Sans W6" panose="020B0400000000000000" pitchFamily="34" charset="-128"/>
                        </a:rPr>
                        <a:t>21.4%</a:t>
                      </a:r>
                    </a:p>
                  </a:txBody>
                  <a:tcPr marL="0" marR="0" marT="0" marB="0" anchor="ctr"/>
                </a:tc>
                <a:extLst>
                  <a:ext uri="{0D108BD9-81ED-4DB2-BD59-A6C34878D82A}">
                    <a16:rowId xmlns:a16="http://schemas.microsoft.com/office/drawing/2014/main" val="2899088844"/>
                  </a:ext>
                </a:extLst>
              </a:tr>
              <a:tr h="338293">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a:t>
                      </a:r>
                      <a:r>
                        <a:rPr lang="ja-JP" altLang="en-US" sz="800" b="1" i="0" u="none" strike="noStrike">
                          <a:effectLst/>
                          <a:latin typeface="Hiragino Sans W6" panose="020B0400000000000000" pitchFamily="34" charset="-128"/>
                          <a:ea typeface="Hiragino Sans W6" panose="020B0400000000000000" pitchFamily="34" charset="-128"/>
                        </a:rPr>
                        <a:t>大海物語</a:t>
                      </a:r>
                      <a:r>
                        <a:rPr lang="en-US" altLang="ja-JP" sz="800" b="1" i="0" u="none" strike="noStrike">
                          <a:effectLst/>
                          <a:latin typeface="Hiragino Sans W6" panose="020B0400000000000000" pitchFamily="34" charset="-128"/>
                          <a:ea typeface="Hiragino Sans W6" panose="020B0400000000000000" pitchFamily="34" charset="-128"/>
                        </a:rPr>
                        <a:t>4</a:t>
                      </a:r>
                      <a:r>
                        <a:rPr lang="ja-JP" altLang="en-US" sz="800" b="1" i="0" u="none" strike="noStrike">
                          <a:effectLst/>
                          <a:latin typeface="Hiragino Sans W6" panose="020B0400000000000000" pitchFamily="34" charset="-128"/>
                          <a:ea typeface="Hiragino Sans W6" panose="020B0400000000000000" pitchFamily="34" charset="-128"/>
                        </a:rPr>
                        <a:t>スペシャル </a:t>
                      </a:r>
                      <a:r>
                        <a:rPr lang="en" sz="800" b="1" i="0" u="none" strike="noStrike">
                          <a:effectLst/>
                          <a:latin typeface="Hiragino Sans W6" panose="020B0400000000000000" pitchFamily="34" charset="-128"/>
                          <a:ea typeface="Hiragino Sans W6" panose="020B0400000000000000" pitchFamily="34" charset="-128"/>
                        </a:rPr>
                        <a:t>with</a:t>
                      </a:r>
                      <a:r>
                        <a:rPr lang="ja-JP" altLang="en-US" sz="800" b="1" i="0" u="none" strike="noStrike">
                          <a:effectLst/>
                          <a:latin typeface="Hiragino Sans W6" panose="020B0400000000000000" pitchFamily="34" charset="-128"/>
                          <a:ea typeface="Hiragino Sans W6" panose="020B0400000000000000" pitchFamily="34" charset="-128"/>
                        </a:rPr>
                        <a:t>アグネスラム</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120.3%</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a:t>
                      </a:r>
                      <a:r>
                        <a:rPr lang="en-US" altLang="ja-JP" sz="800" b="1" i="0" u="none" strike="noStrike">
                          <a:effectLst/>
                          <a:latin typeface="Hiragino Sans W6" panose="020B0400000000000000" pitchFamily="34" charset="-128"/>
                          <a:ea typeface="Hiragino Sans W6" panose="020B0400000000000000" pitchFamily="34" charset="-128"/>
                        </a:rPr>
                        <a:t>1.2%</a:t>
                      </a:r>
                    </a:p>
                  </a:txBody>
                  <a:tcPr marL="0" marR="0" marT="0" marB="0" anchor="ctr"/>
                </a:tc>
                <a:extLst>
                  <a:ext uri="{0D108BD9-81ED-4DB2-BD59-A6C34878D82A}">
                    <a16:rowId xmlns:a16="http://schemas.microsoft.com/office/drawing/2014/main" val="3114930702"/>
                  </a:ext>
                </a:extLst>
              </a:tr>
              <a:tr h="230655">
                <a:tc>
                  <a:txBody>
                    <a:bodyPr/>
                    <a:lstStyle/>
                    <a:p>
                      <a:pPr algn="l" fontAlgn="ctr"/>
                      <a:r>
                        <a:rPr lang="ja-JP" altLang="en-US" sz="800" b="1" i="0" u="none" strike="noStrike">
                          <a:effectLst/>
                          <a:latin typeface="Hiragino Sans W6" panose="020B0400000000000000" pitchFamily="34" charset="-128"/>
                          <a:ea typeface="Hiragino Sans W6" panose="020B0400000000000000" pitchFamily="34" charset="-128"/>
                        </a:rPr>
                        <a:t>南国育ちデカパト</a:t>
                      </a:r>
                      <a:r>
                        <a:rPr lang="en" sz="800" b="1" i="0" u="none" strike="noStrike">
                          <a:effectLst/>
                          <a:latin typeface="Hiragino Sans W6" panose="020B0400000000000000" pitchFamily="34" charset="-128"/>
                          <a:ea typeface="Hiragino Sans W6" panose="020B0400000000000000" pitchFamily="34" charset="-128"/>
                        </a:rPr>
                        <a:t>ver</a:t>
                      </a:r>
                      <a:r>
                        <a:rPr lang="ja-JP" altLang="en-US" sz="800" b="1" i="0" u="none" strike="noStrike">
                          <a:effectLst/>
                          <a:latin typeface="Hiragino Sans W6" panose="020B0400000000000000" pitchFamily="34" charset="-128"/>
                          <a:ea typeface="Hiragino Sans W6" panose="020B0400000000000000" pitchFamily="34" charset="-128"/>
                        </a:rPr>
                        <a:t>甘デジ</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221.8%</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a:t>
                      </a:r>
                      <a:r>
                        <a:rPr lang="en-US" altLang="ja-JP" sz="800" b="1" i="0" u="none" strike="noStrike" dirty="0">
                          <a:effectLst/>
                          <a:latin typeface="Hiragino Sans W6" panose="020B0400000000000000" pitchFamily="34" charset="-128"/>
                          <a:ea typeface="Hiragino Sans W6" panose="020B0400000000000000" pitchFamily="34" charset="-128"/>
                        </a:rPr>
                        <a:t>59.8%</a:t>
                      </a:r>
                    </a:p>
                  </a:txBody>
                  <a:tcPr marL="0" marR="0" marT="0" marB="0" anchor="ctr"/>
                </a:tc>
                <a:extLst>
                  <a:ext uri="{0D108BD9-81ED-4DB2-BD59-A6C34878D82A}">
                    <a16:rowId xmlns:a16="http://schemas.microsoft.com/office/drawing/2014/main" val="780169421"/>
                  </a:ext>
                </a:extLst>
              </a:tr>
              <a:tr h="230655">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GANTZ :2 Sweet</a:t>
                      </a:r>
                      <a:r>
                        <a:rPr lang="ja-JP" altLang="en-US" sz="800" b="1" i="0" u="none" strike="noStrike">
                          <a:effectLst/>
                          <a:latin typeface="Hiragino Sans W6" panose="020B0400000000000000" pitchFamily="34" charset="-128"/>
                          <a:ea typeface="Hiragino Sans W6" panose="020B0400000000000000" pitchFamily="34" charset="-128"/>
                        </a:rPr>
                        <a:t>ばーじょん</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222.1%</a:t>
                      </a:r>
                    </a:p>
                  </a:txBody>
                  <a:tcPr marL="0" marR="0" marT="0" marB="0" anchor="ctr"/>
                </a:tc>
                <a:tc>
                  <a:txBody>
                    <a:bodyPr/>
                    <a:lstStyle/>
                    <a:p>
                      <a:pPr algn="ctr" fontAlgn="ctr"/>
                      <a:r>
                        <a:rPr lang="ja-JP" altLang="en-US" sz="800" b="1" i="0" u="none" strike="noStrike">
                          <a:effectLst/>
                          <a:latin typeface="Hiragino Sans W6" panose="020B0400000000000000" pitchFamily="34" charset="-128"/>
                          <a:ea typeface="Hiragino Sans W6" panose="020B0400000000000000" pitchFamily="34" charset="-128"/>
                        </a:rPr>
                        <a:t>▲</a:t>
                      </a:r>
                      <a:r>
                        <a:rPr lang="en-US" altLang="ja-JP" sz="800" b="1" i="0" u="none" strike="noStrike">
                          <a:effectLst/>
                          <a:latin typeface="Hiragino Sans W6" panose="020B0400000000000000" pitchFamily="34" charset="-128"/>
                          <a:ea typeface="Hiragino Sans W6" panose="020B0400000000000000" pitchFamily="34" charset="-128"/>
                        </a:rPr>
                        <a:t>58.3%</a:t>
                      </a:r>
                    </a:p>
                  </a:txBody>
                  <a:tcPr marL="0" marR="0" marT="0" marB="0" anchor="ctr"/>
                </a:tc>
                <a:extLst>
                  <a:ext uri="{0D108BD9-81ED-4DB2-BD59-A6C34878D82A}">
                    <a16:rowId xmlns:a16="http://schemas.microsoft.com/office/drawing/2014/main" val="3041415827"/>
                  </a:ext>
                </a:extLst>
              </a:tr>
              <a:tr h="243469">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t>
                      </a:r>
                      <a:r>
                        <a:rPr lang="ja-JP" altLang="en-US" sz="800" b="1" i="0" u="none" strike="noStrike">
                          <a:effectLst/>
                          <a:latin typeface="Hiragino Sans W6" panose="020B0400000000000000" pitchFamily="34" charset="-128"/>
                          <a:ea typeface="Hiragino Sans W6" panose="020B0400000000000000" pitchFamily="34" charset="-128"/>
                        </a:rPr>
                        <a:t>戦国恋姫</a:t>
                      </a:r>
                      <a:r>
                        <a:rPr lang="en" sz="800" b="1" i="0" u="none" strike="noStrike">
                          <a:effectLst/>
                          <a:latin typeface="Hiragino Sans W6" panose="020B0400000000000000" pitchFamily="34" charset="-128"/>
                          <a:ea typeface="Hiragino Sans W6" panose="020B0400000000000000" pitchFamily="34" charset="-128"/>
                        </a:rPr>
                        <a:t>V</a:t>
                      </a:r>
                      <a:r>
                        <a:rPr lang="ja-JP" altLang="en-US" sz="800" b="1" i="0" u="none" strike="noStrike">
                          <a:effectLst/>
                          <a:latin typeface="Hiragino Sans W6" panose="020B0400000000000000" pitchFamily="34" charset="-128"/>
                          <a:ea typeface="Hiragino Sans W6" panose="020B0400000000000000" pitchFamily="34" charset="-128"/>
                        </a:rPr>
                        <a:t>チャージ</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195.4%</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195.4%</a:t>
                      </a:r>
                    </a:p>
                  </a:txBody>
                  <a:tcPr marL="0" marR="0" marT="0" marB="0" anchor="ctr"/>
                </a:tc>
                <a:extLst>
                  <a:ext uri="{0D108BD9-81ED-4DB2-BD59-A6C34878D82A}">
                    <a16:rowId xmlns:a16="http://schemas.microsoft.com/office/drawing/2014/main" val="236583912"/>
                  </a:ext>
                </a:extLst>
              </a:tr>
              <a:tr h="243469">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t>
                      </a:r>
                      <a:r>
                        <a:rPr lang="ja-JP" altLang="en-US" sz="800" b="1" i="0" u="none" strike="noStrike">
                          <a:effectLst/>
                          <a:latin typeface="Hiragino Sans W6" panose="020B0400000000000000" pitchFamily="34" charset="-128"/>
                          <a:ea typeface="Hiragino Sans W6" panose="020B0400000000000000" pitchFamily="34" charset="-128"/>
                        </a:rPr>
                        <a:t>パトラッシュ</a:t>
                      </a:r>
                      <a:r>
                        <a:rPr lang="en" sz="800" b="1" i="0" u="none" strike="noStrike">
                          <a:effectLst/>
                          <a:latin typeface="Hiragino Sans W6" panose="020B0400000000000000" pitchFamily="34" charset="-128"/>
                          <a:ea typeface="Hiragino Sans W6" panose="020B0400000000000000" pitchFamily="34" charset="-128"/>
                        </a:rPr>
                        <a:t>V RED</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200.6%</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200.6%</a:t>
                      </a:r>
                    </a:p>
                  </a:txBody>
                  <a:tcPr marL="0" marR="0" marT="0" marB="0" anchor="ctr"/>
                </a:tc>
                <a:extLst>
                  <a:ext uri="{0D108BD9-81ED-4DB2-BD59-A6C34878D82A}">
                    <a16:rowId xmlns:a16="http://schemas.microsoft.com/office/drawing/2014/main" val="1691991771"/>
                  </a:ext>
                </a:extLst>
              </a:tr>
              <a:tr h="230655">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t>
                      </a:r>
                      <a:r>
                        <a:rPr lang="ja-JP" altLang="en-US" sz="800" b="1" i="0" u="none" strike="noStrike">
                          <a:effectLst/>
                          <a:latin typeface="Hiragino Sans W6" panose="020B0400000000000000" pitchFamily="34" charset="-128"/>
                          <a:ea typeface="Hiragino Sans W6" panose="020B0400000000000000" pitchFamily="34" charset="-128"/>
                        </a:rPr>
                        <a:t>モンキーターン</a:t>
                      </a:r>
                      <a:r>
                        <a:rPr lang="en" sz="800" b="1" i="0" u="none" strike="noStrike">
                          <a:effectLst/>
                          <a:latin typeface="Hiragino Sans W6" panose="020B0400000000000000" pitchFamily="34" charset="-128"/>
                          <a:ea typeface="Hiragino Sans W6" panose="020B0400000000000000" pitchFamily="34" charset="-128"/>
                        </a:rPr>
                        <a:t>V</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219.2%</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219.2%</a:t>
                      </a:r>
                    </a:p>
                  </a:txBody>
                  <a:tcPr marL="0" marR="0" marT="0" marB="0" anchor="ctr"/>
                </a:tc>
                <a:extLst>
                  <a:ext uri="{0D108BD9-81ED-4DB2-BD59-A6C34878D82A}">
                    <a16:rowId xmlns:a16="http://schemas.microsoft.com/office/drawing/2014/main" val="3843445226"/>
                  </a:ext>
                </a:extLst>
              </a:tr>
              <a:tr h="230655">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t>
                      </a:r>
                      <a:r>
                        <a:rPr lang="ja-JP" altLang="en-US" sz="800" b="1" i="0" u="none" strike="noStrike">
                          <a:effectLst/>
                          <a:latin typeface="Hiragino Sans W6" panose="020B0400000000000000" pitchFamily="34" charset="-128"/>
                          <a:ea typeface="Hiragino Sans W6" panose="020B0400000000000000" pitchFamily="34" charset="-128"/>
                        </a:rPr>
                        <a:t>笑ゥせぇるすまん</a:t>
                      </a:r>
                      <a:r>
                        <a:rPr lang="en-US" altLang="ja-JP" sz="800" b="1" i="0" u="none" strike="noStrike">
                          <a:effectLst/>
                          <a:latin typeface="Hiragino Sans W6" panose="020B0400000000000000" pitchFamily="34" charset="-128"/>
                          <a:ea typeface="Hiragino Sans W6" panose="020B0400000000000000" pitchFamily="34" charset="-128"/>
                        </a:rPr>
                        <a:t>~</a:t>
                      </a:r>
                      <a:r>
                        <a:rPr lang="ja-JP" altLang="en-US" sz="800" b="1" i="0" u="none" strike="noStrike">
                          <a:effectLst/>
                          <a:latin typeface="Hiragino Sans W6" panose="020B0400000000000000" pitchFamily="34" charset="-128"/>
                          <a:ea typeface="Hiragino Sans W6" panose="020B0400000000000000" pitchFamily="34" charset="-128"/>
                        </a:rPr>
                        <a:t>最後の忠告</a:t>
                      </a:r>
                      <a:r>
                        <a:rPr lang="en-US" altLang="ja-JP" sz="800" b="1" i="0" u="none" strike="noStrike">
                          <a:effectLst/>
                          <a:latin typeface="Hiragino Sans W6" panose="020B0400000000000000" pitchFamily="34" charset="-128"/>
                          <a:ea typeface="Hiragino Sans W6" panose="020B0400000000000000" pitchFamily="34" charset="-128"/>
                        </a:rPr>
                        <a:t>〜</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220.8%</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220.8%</a:t>
                      </a:r>
                    </a:p>
                  </a:txBody>
                  <a:tcPr marL="0" marR="0" marT="0" marB="0" anchor="ctr"/>
                </a:tc>
                <a:extLst>
                  <a:ext uri="{0D108BD9-81ED-4DB2-BD59-A6C34878D82A}">
                    <a16:rowId xmlns:a16="http://schemas.microsoft.com/office/drawing/2014/main" val="2620935535"/>
                  </a:ext>
                </a:extLst>
              </a:tr>
              <a:tr h="230655">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t>
                      </a:r>
                      <a:r>
                        <a:rPr lang="ja-JP" altLang="en-US" sz="800" b="1" i="0" u="none" strike="noStrike">
                          <a:effectLst/>
                          <a:latin typeface="Hiragino Sans W6" panose="020B0400000000000000" pitchFamily="34" charset="-128"/>
                          <a:ea typeface="Hiragino Sans W6" panose="020B0400000000000000" pitchFamily="34" charset="-128"/>
                        </a:rPr>
                        <a:t>パトラッシュ</a:t>
                      </a:r>
                      <a:r>
                        <a:rPr lang="en" sz="800" b="1" i="0" u="none" strike="noStrike">
                          <a:effectLst/>
                          <a:latin typeface="Hiragino Sans W6" panose="020B0400000000000000" pitchFamily="34" charset="-128"/>
                          <a:ea typeface="Hiragino Sans W6" panose="020B0400000000000000" pitchFamily="34" charset="-128"/>
                        </a:rPr>
                        <a:t>V GREEN</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185.0%</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185.0%</a:t>
                      </a:r>
                    </a:p>
                  </a:txBody>
                  <a:tcPr marL="0" marR="0" marT="0" marB="0" anchor="ctr"/>
                </a:tc>
                <a:extLst>
                  <a:ext uri="{0D108BD9-81ED-4DB2-BD59-A6C34878D82A}">
                    <a16:rowId xmlns:a16="http://schemas.microsoft.com/office/drawing/2014/main" val="2650828239"/>
                  </a:ext>
                </a:extLst>
              </a:tr>
              <a:tr h="230655">
                <a:tc>
                  <a:txBody>
                    <a:bodyPr/>
                    <a:lstStyle/>
                    <a:p>
                      <a:pPr algn="l" fontAlgn="ctr"/>
                      <a:r>
                        <a:rPr lang="en" sz="800" b="1" i="0" u="none" strike="noStrike">
                          <a:effectLst/>
                          <a:latin typeface="Hiragino Sans W6" panose="020B0400000000000000" pitchFamily="34" charset="-128"/>
                          <a:ea typeface="Hiragino Sans W6" panose="020B0400000000000000" pitchFamily="34" charset="-128"/>
                        </a:rPr>
                        <a:t>PA</a:t>
                      </a:r>
                      <a:r>
                        <a:rPr lang="ja-JP" altLang="en-US" sz="800" b="1" i="0" u="none" strike="noStrike">
                          <a:effectLst/>
                          <a:latin typeface="Hiragino Sans W6" panose="020B0400000000000000" pitchFamily="34" charset="-128"/>
                          <a:ea typeface="Hiragino Sans W6" panose="020B0400000000000000" pitchFamily="34" charset="-128"/>
                        </a:rPr>
                        <a:t>わんわんパラダイス</a:t>
                      </a:r>
                      <a:r>
                        <a:rPr lang="en" sz="800" b="1" i="0" u="none" strike="noStrike">
                          <a:effectLst/>
                          <a:latin typeface="Hiragino Sans W6" panose="020B0400000000000000" pitchFamily="34" charset="-128"/>
                          <a:ea typeface="Hiragino Sans W6" panose="020B0400000000000000" pitchFamily="34" charset="-128"/>
                        </a:rPr>
                        <a:t>V</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181.2%</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181.2%</a:t>
                      </a:r>
                    </a:p>
                  </a:txBody>
                  <a:tcPr marL="0" marR="0" marT="0" marB="0" anchor="ctr"/>
                </a:tc>
                <a:extLst>
                  <a:ext uri="{0D108BD9-81ED-4DB2-BD59-A6C34878D82A}">
                    <a16:rowId xmlns:a16="http://schemas.microsoft.com/office/drawing/2014/main" val="1088149317"/>
                  </a:ext>
                </a:extLst>
              </a:tr>
              <a:tr h="230655">
                <a:tc>
                  <a:txBody>
                    <a:bodyPr/>
                    <a:lstStyle/>
                    <a:p>
                      <a:pPr algn="l" fontAlgn="ctr"/>
                      <a:r>
                        <a:rPr lang="ja-JP" altLang="en-US" sz="800" b="1" i="0" u="none" strike="noStrike">
                          <a:effectLst/>
                          <a:latin typeface="Hiragino Sans W6" panose="020B0400000000000000" pitchFamily="34" charset="-128"/>
                          <a:ea typeface="Hiragino Sans W6" panose="020B0400000000000000" pitchFamily="34" charset="-128"/>
                        </a:rPr>
                        <a:t>ぱちんこ</a:t>
                      </a:r>
                      <a:r>
                        <a:rPr lang="en" sz="800" b="1" i="0" u="none" strike="noStrike">
                          <a:effectLst/>
                          <a:latin typeface="Hiragino Sans W6" panose="020B0400000000000000" pitchFamily="34" charset="-128"/>
                          <a:ea typeface="Hiragino Sans W6" panose="020B0400000000000000" pitchFamily="34" charset="-128"/>
                        </a:rPr>
                        <a:t>AKB48</a:t>
                      </a:r>
                      <a:r>
                        <a:rPr lang="ja-JP" altLang="en-US" sz="800" b="1" i="0" u="none" strike="noStrike">
                          <a:effectLst/>
                          <a:latin typeface="Hiragino Sans W6" panose="020B0400000000000000" pitchFamily="34" charset="-128"/>
                          <a:ea typeface="Hiragino Sans W6" panose="020B0400000000000000" pitchFamily="34" charset="-128"/>
                        </a:rPr>
                        <a:t>桜</a:t>
                      </a:r>
                      <a:r>
                        <a:rPr lang="en" sz="800" b="1" i="0" u="none" strike="noStrike">
                          <a:effectLst/>
                          <a:latin typeface="Hiragino Sans W6" panose="020B0400000000000000" pitchFamily="34" charset="-128"/>
                          <a:ea typeface="Hiragino Sans W6" panose="020B0400000000000000" pitchFamily="34" charset="-128"/>
                        </a:rPr>
                        <a:t>LIGHT</a:t>
                      </a:r>
                    </a:p>
                  </a:txBody>
                  <a:tcPr marL="0" marR="0" marT="0" marB="0" anchor="ctr"/>
                </a:tc>
                <a:tc>
                  <a:txBody>
                    <a:bodyPr/>
                    <a:lstStyle/>
                    <a:p>
                      <a:pPr algn="ctr" fontAlgn="ctr"/>
                      <a:r>
                        <a:rPr lang="en-US" altLang="ja-JP" sz="800" b="1" i="0" u="none" strike="noStrike">
                          <a:effectLst/>
                          <a:latin typeface="Hiragino Sans W6" panose="020B0400000000000000" pitchFamily="34" charset="-128"/>
                          <a:ea typeface="Hiragino Sans W6" panose="020B0400000000000000" pitchFamily="34" charset="-128"/>
                        </a:rPr>
                        <a:t>219.3%</a:t>
                      </a:r>
                    </a:p>
                  </a:txBody>
                  <a:tcPr marL="0" marR="0" marT="0" marB="0" anchor="ctr"/>
                </a:tc>
                <a:tc>
                  <a:txBody>
                    <a:bodyPr/>
                    <a:lstStyle/>
                    <a:p>
                      <a:pPr algn="ctr" fontAlgn="ctr"/>
                      <a:r>
                        <a:rPr lang="en-US" altLang="ja-JP" sz="800" b="1" i="0" u="none" strike="noStrike" dirty="0">
                          <a:effectLst/>
                          <a:latin typeface="Hiragino Sans W6" panose="020B0400000000000000" pitchFamily="34" charset="-128"/>
                          <a:ea typeface="Hiragino Sans W6" panose="020B0400000000000000" pitchFamily="34" charset="-128"/>
                        </a:rPr>
                        <a:t>219.3%</a:t>
                      </a:r>
                    </a:p>
                  </a:txBody>
                  <a:tcPr marL="0" marR="0" marT="0" marB="0" anchor="ctr"/>
                </a:tc>
                <a:extLst>
                  <a:ext uri="{0D108BD9-81ED-4DB2-BD59-A6C34878D82A}">
                    <a16:rowId xmlns:a16="http://schemas.microsoft.com/office/drawing/2014/main" val="3455846770"/>
                  </a:ext>
                </a:extLst>
              </a:tr>
            </a:tbl>
          </a:graphicData>
        </a:graphic>
      </p:graphicFrame>
      <p:sp>
        <p:nvSpPr>
          <p:cNvPr id="21" name="正方形/長方形 20">
            <a:extLst>
              <a:ext uri="{FF2B5EF4-FFF2-40B4-BE49-F238E27FC236}">
                <a16:creationId xmlns:a16="http://schemas.microsoft.com/office/drawing/2014/main" id="{D63B02EB-A2FE-BD4C-A35D-B4CEA0FD7353}"/>
              </a:ext>
            </a:extLst>
          </p:cNvPr>
          <p:cNvSpPr/>
          <p:nvPr/>
        </p:nvSpPr>
        <p:spPr>
          <a:xfrm>
            <a:off x="2570703" y="4993644"/>
            <a:ext cx="1630796" cy="1674671"/>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6A813DE-DDFD-5C4B-A577-AFFD3A4B70EB}"/>
              </a:ext>
            </a:extLst>
          </p:cNvPr>
          <p:cNvSpPr/>
          <p:nvPr/>
        </p:nvSpPr>
        <p:spPr>
          <a:xfrm>
            <a:off x="2516813" y="3497921"/>
            <a:ext cx="1748805" cy="204925"/>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C6FC00A9-5505-4541-BB36-1A813AEC4467}"/>
              </a:ext>
            </a:extLst>
          </p:cNvPr>
          <p:cNvSpPr/>
          <p:nvPr/>
        </p:nvSpPr>
        <p:spPr>
          <a:xfrm>
            <a:off x="3358002" y="4563175"/>
            <a:ext cx="857352" cy="380414"/>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6B63B9-042A-154D-A4D7-DFCF71C81CED}"/>
              </a:ext>
            </a:extLst>
          </p:cNvPr>
          <p:cNvSpPr/>
          <p:nvPr/>
        </p:nvSpPr>
        <p:spPr>
          <a:xfrm>
            <a:off x="2483599" y="2545135"/>
            <a:ext cx="1748805" cy="204925"/>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D2ECD690-0D71-3143-A9EE-CFF35FE5CB98}"/>
              </a:ext>
            </a:extLst>
          </p:cNvPr>
          <p:cNvSpPr/>
          <p:nvPr/>
        </p:nvSpPr>
        <p:spPr>
          <a:xfrm>
            <a:off x="2505252" y="1807825"/>
            <a:ext cx="1748805" cy="204925"/>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C6103BE4-4667-BC48-9ED4-B94D25066212}"/>
              </a:ext>
            </a:extLst>
          </p:cNvPr>
          <p:cNvSpPr/>
          <p:nvPr/>
        </p:nvSpPr>
        <p:spPr>
          <a:xfrm>
            <a:off x="4484122" y="1000918"/>
            <a:ext cx="7336453" cy="5781548"/>
          </a:xfrm>
          <a:prstGeom prst="rect">
            <a:avLst/>
          </a:prstGeom>
          <a:solidFill>
            <a:srgbClr val="007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latin typeface="Hiragino Sans W8" panose="020B0400000000000000" pitchFamily="34" charset="-128"/>
                <a:ea typeface="Hiragino Sans W8" panose="020B0400000000000000" pitchFamily="34" charset="-128"/>
              </a:rPr>
              <a:t>２：セカンドシーズン</a:t>
            </a:r>
            <a:r>
              <a:rPr lang="en-US" altLang="ja-JP" b="1" dirty="0">
                <a:latin typeface="Hiragino Sans W8" panose="020B0400000000000000" pitchFamily="34" charset="-128"/>
                <a:ea typeface="Hiragino Sans W8" panose="020B0400000000000000" pitchFamily="34" charset="-128"/>
              </a:rPr>
              <a:t>(</a:t>
            </a:r>
            <a:r>
              <a:rPr lang="ja-JP" altLang="en-US" b="1">
                <a:latin typeface="Hiragino Sans W8" panose="020B0400000000000000" pitchFamily="34" charset="-128"/>
                <a:ea typeface="Hiragino Sans W8" panose="020B0400000000000000" pitchFamily="34" charset="-128"/>
              </a:rPr>
              <a:t>ライトミドル</a:t>
            </a:r>
            <a:r>
              <a:rPr lang="en-US" altLang="ja-JP" b="1" dirty="0">
                <a:latin typeface="Hiragino Sans W8" panose="020B0400000000000000" pitchFamily="34" charset="-128"/>
                <a:ea typeface="Hiragino Sans W8" panose="020B0400000000000000" pitchFamily="34" charset="-128"/>
              </a:rPr>
              <a:t>)</a:t>
            </a:r>
            <a:r>
              <a:rPr lang="ja-JP" altLang="en-US" b="1">
                <a:latin typeface="Hiragino Sans W8" panose="020B0400000000000000" pitchFamily="34" charset="-128"/>
                <a:ea typeface="Hiragino Sans W8" panose="020B0400000000000000" pitchFamily="34" charset="-128"/>
              </a:rPr>
              <a:t>から最新台ライトミドルへの</a:t>
            </a:r>
            <a:endParaRPr lang="en-US" altLang="ja-JP" b="1" dirty="0">
              <a:latin typeface="Hiragino Sans W8" panose="020B0400000000000000" pitchFamily="34" charset="-128"/>
              <a:ea typeface="Hiragino Sans W8" panose="020B0400000000000000" pitchFamily="34" charset="-128"/>
            </a:endParaRPr>
          </a:p>
          <a:p>
            <a:r>
              <a:rPr kumimoji="1" lang="ja-JP" altLang="en-US" b="1">
                <a:latin typeface="Hiragino Sans W8" panose="020B0400000000000000" pitchFamily="34" charset="-128"/>
                <a:ea typeface="Hiragino Sans W8" panose="020B0400000000000000" pitchFamily="34" charset="-128"/>
              </a:rPr>
              <a:t>大きな移行が見られる。</a:t>
            </a:r>
            <a:endParaRPr kumimoji="1" lang="en-US" altLang="ja-JP" b="1" dirty="0">
              <a:latin typeface="Hiragino Sans W8" panose="020B0400000000000000" pitchFamily="34" charset="-128"/>
              <a:ea typeface="Hiragino Sans W8" panose="020B0400000000000000" pitchFamily="34" charset="-128"/>
            </a:endParaRPr>
          </a:p>
          <a:p>
            <a:endParaRPr kumimoji="1" lang="en-US" altLang="ja-JP" b="1" dirty="0">
              <a:latin typeface="Hiragino Sans W8" panose="020B0400000000000000" pitchFamily="34" charset="-128"/>
              <a:ea typeface="Hiragino Sans W8" panose="020B0400000000000000" pitchFamily="34" charset="-128"/>
            </a:endParaRPr>
          </a:p>
          <a:p>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➡️遊タイムライト＊若年層向けコンテンツはやはり優秀な初動。</a:t>
            </a:r>
            <a:endPar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endParaRPr>
          </a:p>
          <a:p>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初動集客では遊タイムライトで集客➡️スロットへ相関させるが</a:t>
            </a:r>
            <a:endPar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endParaRPr>
          </a:p>
          <a:p>
            <a:r>
              <a:rPr kumimoji="1" lang="ja-JP" altLang="en-US" b="1">
                <a:solidFill>
                  <a:srgbClr val="FF0000"/>
                </a:solidFill>
                <a:highlight>
                  <a:srgbClr val="FFFF00"/>
                </a:highlight>
                <a:latin typeface="Hiragino Sans W8" panose="020B0400000000000000" pitchFamily="34" charset="-128"/>
                <a:ea typeface="Hiragino Sans W8" panose="020B0400000000000000" pitchFamily="34" charset="-128"/>
              </a:rPr>
              <a:t>現実的に有効。</a:t>
            </a:r>
            <a:r>
              <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rPr>
              <a:t>(</a:t>
            </a:r>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スロット高支持率が少ないため。</a:t>
            </a:r>
            <a:r>
              <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rPr>
              <a:t>)</a:t>
            </a:r>
            <a:endParaRPr kumimoji="1"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endParaRPr>
          </a:p>
          <a:p>
            <a:endParaRPr kumimoji="1" lang="en-US" altLang="ja-JP" b="1" dirty="0">
              <a:latin typeface="Hiragino Sans W8" panose="020B0400000000000000" pitchFamily="34" charset="-128"/>
              <a:ea typeface="Hiragino Sans W8" panose="020B0400000000000000" pitchFamily="34" charset="-128"/>
            </a:endParaRPr>
          </a:p>
          <a:p>
            <a:r>
              <a:rPr lang="en-US" altLang="ja-JP" b="1" dirty="0">
                <a:latin typeface="Hiragino Sans W8" panose="020B0400000000000000" pitchFamily="34" charset="-128"/>
                <a:ea typeface="Hiragino Sans W8" panose="020B0400000000000000" pitchFamily="34" charset="-128"/>
              </a:rPr>
              <a:t>3</a:t>
            </a:r>
            <a:r>
              <a:rPr lang="ja-JP" altLang="en-US" b="1">
                <a:latin typeface="Hiragino Sans W8" panose="020B0400000000000000" pitchFamily="34" charset="-128"/>
                <a:ea typeface="Hiragino Sans W8" panose="020B0400000000000000" pitchFamily="34" charset="-128"/>
              </a:rPr>
              <a:t>：韋駄天の最新台への移行は見られず、支持率上昇。</a:t>
            </a:r>
            <a:endParaRPr lang="en-US" altLang="ja-JP" b="1" dirty="0">
              <a:latin typeface="Hiragino Sans W8" panose="020B0400000000000000" pitchFamily="34" charset="-128"/>
              <a:ea typeface="Hiragino Sans W8" panose="020B0400000000000000" pitchFamily="34" charset="-128"/>
            </a:endParaRPr>
          </a:p>
          <a:p>
            <a:r>
              <a:rPr lang="en-US" altLang="ja-JP" b="1" dirty="0">
                <a:latin typeface="Hiragino Sans W8" panose="020B0400000000000000" pitchFamily="34" charset="-128"/>
                <a:ea typeface="Hiragino Sans W8" panose="020B0400000000000000" pitchFamily="34" charset="-128"/>
              </a:rPr>
              <a:t>4</a:t>
            </a:r>
            <a:r>
              <a:rPr lang="ja-JP" altLang="en-US" b="1">
                <a:latin typeface="Hiragino Sans W8" panose="020B0400000000000000" pitchFamily="34" charset="-128"/>
                <a:ea typeface="Hiragino Sans W8" panose="020B0400000000000000" pitchFamily="34" charset="-128"/>
              </a:rPr>
              <a:t>：無双３も若干上昇。（今回新台では時速ユーザーからの移行はないといえる。）</a:t>
            </a:r>
            <a:endParaRPr lang="en-US" altLang="ja-JP" b="1" dirty="0">
              <a:latin typeface="Hiragino Sans W8" panose="020B0400000000000000" pitchFamily="34" charset="-128"/>
              <a:ea typeface="Hiragino Sans W8" panose="020B0400000000000000" pitchFamily="34" charset="-128"/>
            </a:endParaRPr>
          </a:p>
          <a:p>
            <a:endParaRPr lang="en-US" altLang="ja-JP" b="1" dirty="0">
              <a:latin typeface="Hiragino Sans W8" panose="020B0400000000000000" pitchFamily="34" charset="-128"/>
              <a:ea typeface="Hiragino Sans W8" panose="020B0400000000000000" pitchFamily="34" charset="-128"/>
            </a:endParaRPr>
          </a:p>
          <a:p>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a:t>
            </a:r>
            <a:r>
              <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rPr>
              <a:t>3</a:t>
            </a:r>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と４の傾向から、時速機種シェアを奪うには時速機種での対抗しか存在しないことが言える。</a:t>
            </a:r>
            <a:r>
              <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rPr>
              <a:t> </a:t>
            </a:r>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無双３の上昇から、時速３万発が最低のボーダーラインといえる。（時速</a:t>
            </a:r>
            <a:r>
              <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rPr>
              <a:t>22,000</a:t>
            </a:r>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発の機種では時速ユーザーを吸引できていない為。）</a:t>
            </a:r>
            <a:endPar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endParaRPr>
          </a:p>
          <a:p>
            <a:endPar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endParaRPr>
          </a:p>
          <a:p>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＝最低時速</a:t>
            </a:r>
            <a:r>
              <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rPr>
              <a:t>3</a:t>
            </a:r>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万発の時速機種で毎月の戦略の組み立てを通常とは別に並行して行わないと競合に時速ユーザーシェアを奪われる結果となる。（最新台の購入だけでは不足。）</a:t>
            </a:r>
            <a:endPar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endParaRPr>
          </a:p>
          <a:p>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韋駄天</a:t>
            </a:r>
            <a:r>
              <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rPr>
              <a:t>or</a:t>
            </a:r>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タロウ</a:t>
            </a:r>
            <a:r>
              <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rPr>
              <a:t>or</a:t>
            </a:r>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牙狼</a:t>
            </a:r>
            <a:r>
              <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rPr>
              <a:t>or???</a:t>
            </a:r>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など</a:t>
            </a:r>
            <a:r>
              <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rPr>
              <a:t>4</a:t>
            </a:r>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月</a:t>
            </a:r>
            <a:r>
              <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rPr>
              <a:t>〜8</a:t>
            </a:r>
            <a:r>
              <a:rPr lang="ja-JP" altLang="en-US" b="1">
                <a:solidFill>
                  <a:srgbClr val="FF0000"/>
                </a:solidFill>
                <a:highlight>
                  <a:srgbClr val="FFFF00"/>
                </a:highlight>
                <a:latin typeface="Hiragino Sans W8" panose="020B0400000000000000" pitchFamily="34" charset="-128"/>
                <a:ea typeface="Hiragino Sans W8" panose="020B0400000000000000" pitchFamily="34" charset="-128"/>
              </a:rPr>
              <a:t>月までの戦略が必須。</a:t>
            </a:r>
            <a:endParaRPr lang="en-US" altLang="ja-JP" b="1" dirty="0">
              <a:solidFill>
                <a:srgbClr val="FF0000"/>
              </a:solidFill>
              <a:highlight>
                <a:srgbClr val="FFFF00"/>
              </a:highlight>
              <a:latin typeface="Hiragino Sans W8" panose="020B0400000000000000" pitchFamily="34" charset="-128"/>
              <a:ea typeface="Hiragino Sans W8" panose="020B0400000000000000" pitchFamily="34" charset="-128"/>
            </a:endParaRPr>
          </a:p>
        </p:txBody>
      </p:sp>
    </p:spTree>
    <p:extLst>
      <p:ext uri="{BB962C8B-B14F-4D97-AF65-F5344CB8AC3E}">
        <p14:creationId xmlns:p14="http://schemas.microsoft.com/office/powerpoint/2010/main" val="388413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3">
            <a:extLst>
              <a:ext uri="{FF2B5EF4-FFF2-40B4-BE49-F238E27FC236}">
                <a16:creationId xmlns:a16="http://schemas.microsoft.com/office/drawing/2014/main" id="{93A7E852-76EE-44C1-B569-9FCF8CB813F7}"/>
              </a:ext>
            </a:extLst>
          </p:cNvPr>
          <p:cNvSpPr>
            <a:spLocks noGrp="1"/>
          </p:cNvSpPr>
          <p:nvPr>
            <p:ph type="sldNum" sz="quarter" idx="12"/>
          </p:nvPr>
        </p:nvSpPr>
        <p:spPr>
          <a:xfrm>
            <a:off x="11673555" y="332359"/>
            <a:ext cx="500648" cy="365125"/>
          </a:xfrm>
        </p:spPr>
        <p:txBody>
          <a:bodyPr/>
          <a:lstStyle/>
          <a:p>
            <a:fld id="{E408A532-0522-44CF-BD9B-523C54AFD4C5}" type="slidenum">
              <a:rPr kumimoji="1" lang="ja-JP" altLang="en-US" smtClean="0"/>
              <a:t>3</a:t>
            </a:fld>
            <a:endParaRPr kumimoji="1" lang="ja-JP" altLang="en-US"/>
          </a:p>
        </p:txBody>
      </p:sp>
      <p:sp>
        <p:nvSpPr>
          <p:cNvPr id="9" name="タイトル 1">
            <a:extLst>
              <a:ext uri="{FF2B5EF4-FFF2-40B4-BE49-F238E27FC236}">
                <a16:creationId xmlns:a16="http://schemas.microsoft.com/office/drawing/2014/main" id="{FDBF43FF-1A87-9C48-8146-D2BE3644717A}"/>
              </a:ext>
            </a:extLst>
          </p:cNvPr>
          <p:cNvSpPr>
            <a:spLocks noGrp="1"/>
          </p:cNvSpPr>
          <p:nvPr>
            <p:ph type="title"/>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a:noAutofit/>
          </a:bodyPr>
          <a:lstStyle/>
          <a:p>
            <a:endParaRPr lang="ja-JP" altLang="en-US" sz="2800" b="1" dirty="0">
              <a:latin typeface="+mn-ea"/>
              <a:ea typeface="+mn-ea"/>
            </a:endParaRPr>
          </a:p>
        </p:txBody>
      </p:sp>
      <p:pic>
        <p:nvPicPr>
          <p:cNvPr id="12" name="図 11">
            <a:extLst>
              <a:ext uri="{FF2B5EF4-FFF2-40B4-BE49-F238E27FC236}">
                <a16:creationId xmlns:a16="http://schemas.microsoft.com/office/drawing/2014/main" id="{E26F5AC5-2658-4649-941E-98CA10910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6551" y="0"/>
            <a:ext cx="835450" cy="1657350"/>
          </a:xfrm>
          <a:prstGeom prst="rect">
            <a:avLst/>
          </a:prstGeom>
        </p:spPr>
      </p:pic>
      <p:sp>
        <p:nvSpPr>
          <p:cNvPr id="8" name="スライド番号プレースホルダー 1">
            <a:extLst>
              <a:ext uri="{FF2B5EF4-FFF2-40B4-BE49-F238E27FC236}">
                <a16:creationId xmlns:a16="http://schemas.microsoft.com/office/drawing/2014/main" id="{09445651-D536-FC41-8186-6D541FF5B5C8}"/>
              </a:ext>
            </a:extLst>
          </p:cNvPr>
          <p:cNvSpPr txBox="1">
            <a:spLocks/>
          </p:cNvSpPr>
          <p:nvPr/>
        </p:nvSpPr>
        <p:spPr>
          <a:xfrm>
            <a:off x="8539902" y="42257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3</a:t>
            </a:fld>
            <a:endParaRPr lang="ja-JP" altLang="en-US">
              <a:latin typeface="+mn-ea"/>
            </a:endParaRPr>
          </a:p>
        </p:txBody>
      </p:sp>
      <p:sp>
        <p:nvSpPr>
          <p:cNvPr id="11" name="タイトル 1">
            <a:extLst>
              <a:ext uri="{FF2B5EF4-FFF2-40B4-BE49-F238E27FC236}">
                <a16:creationId xmlns:a16="http://schemas.microsoft.com/office/drawing/2014/main" id="{AF1857D4-9577-F246-A34A-86754241B3F0}"/>
              </a:ext>
            </a:extLst>
          </p:cNvPr>
          <p:cNvSpPr txBox="1">
            <a:spLocks/>
          </p:cNvSpPr>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a:latin typeface="Hiragino Sans W7" panose="020B0400000000000000" pitchFamily="34" charset="-128"/>
                <a:ea typeface="Hiragino Sans W7" panose="020B0400000000000000" pitchFamily="34" charset="-128"/>
              </a:rPr>
              <a:t>前回のプレイバック</a:t>
            </a:r>
            <a:r>
              <a:rPr lang="en-US" altLang="ja-JP" sz="2800" b="1" dirty="0">
                <a:latin typeface="Hiragino Sans W7" panose="020B0400000000000000" pitchFamily="34" charset="-128"/>
                <a:ea typeface="Hiragino Sans W7" panose="020B0400000000000000" pitchFamily="34" charset="-128"/>
              </a:rPr>
              <a:t> (</a:t>
            </a:r>
            <a:r>
              <a:rPr lang="ja-JP" altLang="en-US" sz="2800" b="1">
                <a:latin typeface="Hiragino Sans W7" panose="020B0400000000000000" pitchFamily="34" charset="-128"/>
                <a:ea typeface="Hiragino Sans W7" panose="020B0400000000000000" pitchFamily="34" charset="-128"/>
              </a:rPr>
              <a:t>第</a:t>
            </a:r>
            <a:r>
              <a:rPr lang="en-US" altLang="ja-JP" sz="2800" b="1" dirty="0">
                <a:latin typeface="Hiragino Sans W7" panose="020B0400000000000000" pitchFamily="34" charset="-128"/>
                <a:ea typeface="Hiragino Sans W7" panose="020B0400000000000000" pitchFamily="34" charset="-128"/>
              </a:rPr>
              <a:t>43</a:t>
            </a:r>
            <a:r>
              <a:rPr lang="ja-JP" altLang="en-US" sz="2800" b="1">
                <a:latin typeface="Hiragino Sans W7" panose="020B0400000000000000" pitchFamily="34" charset="-128"/>
                <a:ea typeface="Hiragino Sans W7" panose="020B0400000000000000" pitchFamily="34" charset="-128"/>
              </a:rPr>
              <a:t>回</a:t>
            </a:r>
            <a:r>
              <a:rPr lang="en-US" altLang="ja-JP" sz="2800" b="1" dirty="0">
                <a:latin typeface="Hiragino Sans W7" panose="020B0400000000000000" pitchFamily="34" charset="-128"/>
                <a:ea typeface="Hiragino Sans W7" panose="020B0400000000000000" pitchFamily="34" charset="-128"/>
              </a:rPr>
              <a:t>3.27</a:t>
            </a:r>
            <a:r>
              <a:rPr lang="ja-JP" altLang="en-US" sz="2800" b="1">
                <a:latin typeface="Hiragino Sans W7" panose="020B0400000000000000" pitchFamily="34" charset="-128"/>
                <a:ea typeface="Hiragino Sans W7" panose="020B0400000000000000" pitchFamily="34" charset="-128"/>
              </a:rPr>
              <a:t>中嶋塾</a:t>
            </a:r>
            <a:r>
              <a:rPr lang="en-US" altLang="ja-JP" sz="2800" b="1" dirty="0">
                <a:latin typeface="Hiragino Sans W7" panose="020B0400000000000000" pitchFamily="34" charset="-128"/>
                <a:ea typeface="Hiragino Sans W7" panose="020B0400000000000000" pitchFamily="34" charset="-128"/>
              </a:rPr>
              <a:t>)</a:t>
            </a:r>
            <a:endParaRPr lang="ja-JP" altLang="en-US" sz="2800" b="1" dirty="0">
              <a:latin typeface="Hiragino Sans W7" panose="020B0400000000000000" pitchFamily="34" charset="-128"/>
              <a:ea typeface="Hiragino Sans W7" panose="020B0400000000000000" pitchFamily="34" charset="-128"/>
            </a:endParaRPr>
          </a:p>
        </p:txBody>
      </p:sp>
      <p:sp>
        <p:nvSpPr>
          <p:cNvPr id="15" name="スライド番号プレースホルダー 13">
            <a:extLst>
              <a:ext uri="{FF2B5EF4-FFF2-40B4-BE49-F238E27FC236}">
                <a16:creationId xmlns:a16="http://schemas.microsoft.com/office/drawing/2014/main" id="{F56137F7-89CE-104B-AEE2-CD696822CBB6}"/>
              </a:ext>
            </a:extLst>
          </p:cNvPr>
          <p:cNvSpPr txBox="1">
            <a:spLocks/>
          </p:cNvSpPr>
          <p:nvPr/>
        </p:nvSpPr>
        <p:spPr>
          <a:xfrm>
            <a:off x="8610600" y="400188"/>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3</a:t>
            </a:fld>
            <a:endParaRPr lang="ja-JP" altLang="en-US" dirty="0">
              <a:latin typeface="+mn-ea"/>
            </a:endParaRPr>
          </a:p>
        </p:txBody>
      </p:sp>
      <p:sp>
        <p:nvSpPr>
          <p:cNvPr id="13" name="正方形/長方形 12">
            <a:extLst>
              <a:ext uri="{FF2B5EF4-FFF2-40B4-BE49-F238E27FC236}">
                <a16:creationId xmlns:a16="http://schemas.microsoft.com/office/drawing/2014/main" id="{893987D9-46AD-A54D-8437-4B6EA217F3D8}"/>
              </a:ext>
            </a:extLst>
          </p:cNvPr>
          <p:cNvSpPr/>
          <p:nvPr/>
        </p:nvSpPr>
        <p:spPr>
          <a:xfrm>
            <a:off x="358333" y="957785"/>
            <a:ext cx="2163158" cy="6760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FF0000"/>
                </a:solidFill>
                <a:latin typeface="Hiragino Sans W7" panose="020B0400000000000000" pitchFamily="34" charset="-128"/>
                <a:ea typeface="Hiragino Sans W7" panose="020B0400000000000000" pitchFamily="34" charset="-128"/>
              </a:rPr>
              <a:t>中嶋塾長</a:t>
            </a:r>
            <a:endParaRPr kumimoji="1" lang="ja-JP" altLang="en-US" sz="2800" b="1">
              <a:solidFill>
                <a:srgbClr val="FF0000"/>
              </a:solidFill>
              <a:latin typeface="Hiragino Sans W7" panose="020B0400000000000000" pitchFamily="34" charset="-128"/>
              <a:ea typeface="Hiragino Sans W7" panose="020B0400000000000000" pitchFamily="34" charset="-128"/>
            </a:endParaRPr>
          </a:p>
        </p:txBody>
      </p:sp>
      <p:pic>
        <p:nvPicPr>
          <p:cNvPr id="14" name="図 13">
            <a:extLst>
              <a:ext uri="{FF2B5EF4-FFF2-40B4-BE49-F238E27FC236}">
                <a16:creationId xmlns:a16="http://schemas.microsoft.com/office/drawing/2014/main" id="{11801D91-8A44-F94B-A939-9930590AB2B0}"/>
              </a:ext>
            </a:extLst>
          </p:cNvPr>
          <p:cNvPicPr>
            <a:picLocks noChangeAspect="1"/>
          </p:cNvPicPr>
          <p:nvPr/>
        </p:nvPicPr>
        <p:blipFill>
          <a:blip r:embed="rId4"/>
          <a:stretch>
            <a:fillRect/>
          </a:stretch>
        </p:blipFill>
        <p:spPr>
          <a:xfrm>
            <a:off x="212034" y="2311702"/>
            <a:ext cx="7231958" cy="4388389"/>
          </a:xfrm>
          <a:prstGeom prst="rect">
            <a:avLst/>
          </a:prstGeom>
        </p:spPr>
      </p:pic>
      <p:sp>
        <p:nvSpPr>
          <p:cNvPr id="17" name="正方形/長方形 16">
            <a:extLst>
              <a:ext uri="{FF2B5EF4-FFF2-40B4-BE49-F238E27FC236}">
                <a16:creationId xmlns:a16="http://schemas.microsoft.com/office/drawing/2014/main" id="{13374ACA-C811-F748-A83A-2E08C9B8BF06}"/>
              </a:ext>
            </a:extLst>
          </p:cNvPr>
          <p:cNvSpPr/>
          <p:nvPr/>
        </p:nvSpPr>
        <p:spPr>
          <a:xfrm>
            <a:off x="7638834" y="2311701"/>
            <a:ext cx="4239491" cy="43883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latin typeface="Hiragino Sans W6" panose="020B0400000000000000" pitchFamily="34" charset="-128"/>
                <a:ea typeface="Hiragino Sans W6" panose="020B0400000000000000" pitchFamily="34" charset="-128"/>
              </a:rPr>
              <a:t>ＧＷ明けで現在確認できている</a:t>
            </a:r>
            <a:endParaRPr lang="en-US" altLang="ja-JP" b="1" dirty="0">
              <a:latin typeface="Hiragino Sans W6" panose="020B0400000000000000" pitchFamily="34" charset="-128"/>
              <a:ea typeface="Hiragino Sans W6" panose="020B0400000000000000" pitchFamily="34" charset="-128"/>
            </a:endParaRPr>
          </a:p>
          <a:p>
            <a:r>
              <a:rPr lang="ja-JP" altLang="en-US" b="1">
                <a:latin typeface="Hiragino Sans W6" panose="020B0400000000000000" pitchFamily="34" charset="-128"/>
                <a:ea typeface="Hiragino Sans W6" panose="020B0400000000000000" pitchFamily="34" charset="-128"/>
              </a:rPr>
              <a:t>間口の広いタイプは現在</a:t>
            </a:r>
            <a:endParaRPr lang="en-US" altLang="ja-JP" b="1" dirty="0">
              <a:latin typeface="Hiragino Sans W6" panose="020B0400000000000000" pitchFamily="34" charset="-128"/>
              <a:ea typeface="Hiragino Sans W6" panose="020B0400000000000000" pitchFamily="34" charset="-128"/>
            </a:endParaRPr>
          </a:p>
          <a:p>
            <a:r>
              <a:rPr lang="en-US" altLang="ja-JP" b="1" dirty="0">
                <a:latin typeface="Hiragino Sans W6" panose="020B0400000000000000" pitchFamily="34" charset="-128"/>
                <a:ea typeface="Hiragino Sans W6" panose="020B0400000000000000" pitchFamily="34" charset="-128"/>
              </a:rPr>
              <a:t>『</a:t>
            </a:r>
            <a:r>
              <a:rPr lang="ja-JP" altLang="en-US" b="1">
                <a:latin typeface="Hiragino Sans W6" panose="020B0400000000000000" pitchFamily="34" charset="-128"/>
                <a:ea typeface="Hiragino Sans W6" panose="020B0400000000000000" pitchFamily="34" charset="-128"/>
              </a:rPr>
              <a:t>ベルセルク無双</a:t>
            </a:r>
            <a:r>
              <a:rPr lang="en-US" altLang="ja-JP" b="1" dirty="0">
                <a:latin typeface="Hiragino Sans W6" panose="020B0400000000000000" pitchFamily="34" charset="-128"/>
                <a:ea typeface="Hiragino Sans W6" panose="020B0400000000000000" pitchFamily="34" charset="-128"/>
              </a:rPr>
              <a:t>』</a:t>
            </a:r>
            <a:r>
              <a:rPr lang="ja-JP" altLang="en-US" b="1">
                <a:latin typeface="Hiragino Sans W6" panose="020B0400000000000000" pitchFamily="34" charset="-128"/>
                <a:ea typeface="Hiragino Sans W6" panose="020B0400000000000000" pitchFamily="34" charset="-128"/>
              </a:rPr>
              <a:t>のみとなっており、</a:t>
            </a:r>
            <a:r>
              <a:rPr lang="ja-JP" altLang="en-US" sz="2400" b="1">
                <a:latin typeface="Hiragino Sans W6" panose="020B0400000000000000" pitchFamily="34" charset="-128"/>
                <a:ea typeface="Hiragino Sans W6" panose="020B0400000000000000" pitchFamily="34" charset="-128"/>
              </a:rPr>
              <a:t>突入率７５％</a:t>
            </a:r>
            <a:r>
              <a:rPr lang="ja-JP" altLang="en-US" b="1">
                <a:latin typeface="Hiragino Sans W6" panose="020B0400000000000000" pitchFamily="34" charset="-128"/>
                <a:ea typeface="Hiragino Sans W6" panose="020B0400000000000000" pitchFamily="34" charset="-128"/>
              </a:rPr>
              <a:t>は直近でもかなり間口の広いタイプである為、</a:t>
            </a:r>
            <a:r>
              <a:rPr lang="en-US" altLang="ja-JP" b="1" dirty="0">
                <a:latin typeface="Hiragino Sans W6" panose="020B0400000000000000" pitchFamily="34" charset="-128"/>
                <a:ea typeface="Hiragino Sans W6" panose="020B0400000000000000" pitchFamily="34" charset="-128"/>
              </a:rPr>
              <a:t>GW</a:t>
            </a:r>
            <a:r>
              <a:rPr lang="ja-JP" altLang="en-US" b="1">
                <a:latin typeface="Hiragino Sans W6" panose="020B0400000000000000" pitchFamily="34" charset="-128"/>
                <a:ea typeface="Hiragino Sans W6" panose="020B0400000000000000" pitchFamily="34" charset="-128"/>
              </a:rPr>
              <a:t>明けの</a:t>
            </a:r>
            <a:endParaRPr lang="en-US" altLang="ja-JP" b="1" dirty="0">
              <a:latin typeface="Hiragino Sans W6" panose="020B0400000000000000" pitchFamily="34" charset="-128"/>
              <a:ea typeface="Hiragino Sans W6" panose="020B0400000000000000" pitchFamily="34" charset="-128"/>
            </a:endParaRPr>
          </a:p>
          <a:p>
            <a:r>
              <a:rPr lang="ja-JP" altLang="en-US" b="1">
                <a:latin typeface="Hiragino Sans W6" panose="020B0400000000000000" pitchFamily="34" charset="-128"/>
                <a:ea typeface="Hiragino Sans W6" panose="020B0400000000000000" pitchFamily="34" charset="-128"/>
              </a:rPr>
              <a:t>新機種では期待ができる！</a:t>
            </a:r>
            <a:endParaRPr lang="en-US" altLang="ja-JP" b="1" dirty="0">
              <a:latin typeface="Hiragino Sans W6" panose="020B0400000000000000" pitchFamily="34" charset="-128"/>
              <a:ea typeface="Hiragino Sans W6" panose="020B0400000000000000" pitchFamily="34" charset="-128"/>
            </a:endParaRPr>
          </a:p>
          <a:p>
            <a:endParaRPr lang="en-US" altLang="ja-JP" b="1" dirty="0">
              <a:latin typeface="Hiragino Sans W6" panose="020B0400000000000000" pitchFamily="34" charset="-128"/>
              <a:ea typeface="Hiragino Sans W6" panose="020B0400000000000000" pitchFamily="34" charset="-128"/>
            </a:endParaRPr>
          </a:p>
          <a:p>
            <a:r>
              <a:rPr lang="ja-JP" altLang="en-US" b="1">
                <a:latin typeface="Hiragino Sans W6" panose="020B0400000000000000" pitchFamily="34" charset="-128"/>
                <a:ea typeface="Hiragino Sans W6" panose="020B0400000000000000" pitchFamily="34" charset="-128"/>
              </a:rPr>
              <a:t>さらに懸念している</a:t>
            </a:r>
            <a:endParaRPr lang="en-US" altLang="ja-JP" b="1" dirty="0">
              <a:latin typeface="Hiragino Sans W6" panose="020B0400000000000000" pitchFamily="34" charset="-128"/>
              <a:ea typeface="Hiragino Sans W6" panose="020B0400000000000000" pitchFamily="34" charset="-128"/>
            </a:endParaRPr>
          </a:p>
          <a:p>
            <a:r>
              <a:rPr lang="ja-JP" altLang="en-US" b="1">
                <a:latin typeface="Hiragino Sans W6" panose="020B0400000000000000" pitchFamily="34" charset="-128"/>
                <a:ea typeface="Hiragino Sans W6" panose="020B0400000000000000" pitchFamily="34" charset="-128"/>
              </a:rPr>
              <a:t>遊タイム非搭載機は希少なので、</a:t>
            </a:r>
            <a:endParaRPr lang="en-US" altLang="ja-JP" b="1" dirty="0">
              <a:latin typeface="Hiragino Sans W6" panose="020B0400000000000000" pitchFamily="34" charset="-128"/>
              <a:ea typeface="Hiragino Sans W6" panose="020B0400000000000000" pitchFamily="34" charset="-128"/>
            </a:endParaRPr>
          </a:p>
          <a:p>
            <a:r>
              <a:rPr lang="en-US" altLang="ja-JP" sz="2800" b="1" dirty="0">
                <a:latin typeface="Hiragino Sans W6" panose="020B0400000000000000" pitchFamily="34" charset="-128"/>
                <a:ea typeface="Hiragino Sans W6" panose="020B0400000000000000" pitchFamily="34" charset="-128"/>
              </a:rPr>
              <a:t>『</a:t>
            </a:r>
            <a:r>
              <a:rPr lang="ja-JP" altLang="en-US" sz="2800" b="1">
                <a:latin typeface="Hiragino Sans W6" panose="020B0400000000000000" pitchFamily="34" charset="-128"/>
                <a:ea typeface="Hiragino Sans W6" panose="020B0400000000000000" pitchFamily="34" charset="-128"/>
              </a:rPr>
              <a:t>間口＋非搭載</a:t>
            </a:r>
            <a:r>
              <a:rPr lang="en-US" altLang="ja-JP" sz="2800" b="1" dirty="0">
                <a:latin typeface="Hiragino Sans W6" panose="020B0400000000000000" pitchFamily="34" charset="-128"/>
                <a:ea typeface="Hiragino Sans W6" panose="020B0400000000000000" pitchFamily="34" charset="-128"/>
              </a:rPr>
              <a:t>』</a:t>
            </a:r>
            <a:r>
              <a:rPr lang="ja-JP" altLang="en-US" b="1">
                <a:latin typeface="Hiragino Sans W6" panose="020B0400000000000000" pitchFamily="34" charset="-128"/>
                <a:ea typeface="Hiragino Sans W6" panose="020B0400000000000000" pitchFamily="34" charset="-128"/>
              </a:rPr>
              <a:t>は</a:t>
            </a:r>
            <a:endParaRPr lang="en-US" altLang="ja-JP" b="1" dirty="0">
              <a:latin typeface="Hiragino Sans W6" panose="020B0400000000000000" pitchFamily="34" charset="-128"/>
              <a:ea typeface="Hiragino Sans W6" panose="020B0400000000000000" pitchFamily="34" charset="-128"/>
            </a:endParaRPr>
          </a:p>
          <a:p>
            <a:r>
              <a:rPr lang="ja-JP" altLang="en-US" b="1">
                <a:latin typeface="Hiragino Sans W6" panose="020B0400000000000000" pitchFamily="34" charset="-128"/>
                <a:ea typeface="Hiragino Sans W6" panose="020B0400000000000000" pitchFamily="34" charset="-128"/>
              </a:rPr>
              <a:t>競合店と差別化を図る上で小台数でも導入すべき機種。</a:t>
            </a:r>
            <a:endParaRPr lang="en-US" altLang="ja-JP" b="1" dirty="0">
              <a:latin typeface="Hiragino Sans W6" panose="020B0400000000000000" pitchFamily="34" charset="-128"/>
              <a:ea typeface="Hiragino Sans W6" panose="020B0400000000000000" pitchFamily="34" charset="-128"/>
            </a:endParaRPr>
          </a:p>
          <a:p>
            <a:pPr algn="ctr"/>
            <a:endParaRPr kumimoji="1" lang="ja-JP" altLang="en-US"/>
          </a:p>
        </p:txBody>
      </p:sp>
      <p:sp>
        <p:nvSpPr>
          <p:cNvPr id="18" name="正方形/長方形 17">
            <a:extLst>
              <a:ext uri="{FF2B5EF4-FFF2-40B4-BE49-F238E27FC236}">
                <a16:creationId xmlns:a16="http://schemas.microsoft.com/office/drawing/2014/main" id="{3D4A820C-72CE-124D-B7F0-97FBE62F214C}"/>
              </a:ext>
            </a:extLst>
          </p:cNvPr>
          <p:cNvSpPr/>
          <p:nvPr/>
        </p:nvSpPr>
        <p:spPr>
          <a:xfrm>
            <a:off x="212034" y="1717020"/>
            <a:ext cx="5883966" cy="5421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latin typeface="Hiragino Sans W6" panose="020B0400000000000000" pitchFamily="34" charset="-128"/>
                <a:ea typeface="Hiragino Sans W6" panose="020B0400000000000000" pitchFamily="34" charset="-128"/>
              </a:rPr>
              <a:t>間口の広い機械の直近の納品スケジュール</a:t>
            </a:r>
          </a:p>
        </p:txBody>
      </p:sp>
      <p:sp>
        <p:nvSpPr>
          <p:cNvPr id="19" name="正方形/長方形 18">
            <a:extLst>
              <a:ext uri="{FF2B5EF4-FFF2-40B4-BE49-F238E27FC236}">
                <a16:creationId xmlns:a16="http://schemas.microsoft.com/office/drawing/2014/main" id="{0F2E584E-530F-AC4D-992C-2A196CCCEEFA}"/>
              </a:ext>
            </a:extLst>
          </p:cNvPr>
          <p:cNvSpPr/>
          <p:nvPr/>
        </p:nvSpPr>
        <p:spPr>
          <a:xfrm>
            <a:off x="3960374" y="883636"/>
            <a:ext cx="3402957" cy="67604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Sans W6" panose="020B0400000000000000" pitchFamily="34" charset="-128"/>
                <a:ea typeface="Hiragino Sans W6" panose="020B0400000000000000" pitchFamily="34" charset="-128"/>
              </a:rPr>
              <a:t>保通の状況から、小当たりラッシュ搭載機は希少</a:t>
            </a:r>
            <a:r>
              <a:rPr kumimoji="1" lang="en-US" altLang="ja-JP" b="1" dirty="0">
                <a:latin typeface="Hiragino Sans W6" panose="020B0400000000000000" pitchFamily="34" charset="-128"/>
                <a:ea typeface="Hiragino Sans W6" panose="020B0400000000000000" pitchFamily="34" charset="-128"/>
              </a:rPr>
              <a:t>!!</a:t>
            </a:r>
            <a:endParaRPr kumimoji="1" lang="ja-JP" altLang="en-US" b="1">
              <a:latin typeface="Hiragino Sans W6" panose="020B0400000000000000" pitchFamily="34" charset="-128"/>
              <a:ea typeface="Hiragino Sans W6" panose="020B0400000000000000" pitchFamily="34" charset="-128"/>
            </a:endParaRPr>
          </a:p>
        </p:txBody>
      </p:sp>
    </p:spTree>
    <p:extLst>
      <p:ext uri="{BB962C8B-B14F-4D97-AF65-F5344CB8AC3E}">
        <p14:creationId xmlns:p14="http://schemas.microsoft.com/office/powerpoint/2010/main" val="287416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3">
            <a:extLst>
              <a:ext uri="{FF2B5EF4-FFF2-40B4-BE49-F238E27FC236}">
                <a16:creationId xmlns:a16="http://schemas.microsoft.com/office/drawing/2014/main" id="{93A7E852-76EE-44C1-B569-9FCF8CB813F7}"/>
              </a:ext>
            </a:extLst>
          </p:cNvPr>
          <p:cNvSpPr>
            <a:spLocks noGrp="1"/>
          </p:cNvSpPr>
          <p:nvPr>
            <p:ph type="sldNum" sz="quarter" idx="12"/>
          </p:nvPr>
        </p:nvSpPr>
        <p:spPr>
          <a:xfrm>
            <a:off x="11673555" y="332359"/>
            <a:ext cx="500648" cy="365125"/>
          </a:xfrm>
        </p:spPr>
        <p:txBody>
          <a:bodyPr/>
          <a:lstStyle/>
          <a:p>
            <a:fld id="{E408A532-0522-44CF-BD9B-523C54AFD4C5}" type="slidenum">
              <a:rPr kumimoji="1" lang="ja-JP" altLang="en-US" smtClean="0"/>
              <a:t>4</a:t>
            </a:fld>
            <a:endParaRPr kumimoji="1" lang="ja-JP" altLang="en-US"/>
          </a:p>
        </p:txBody>
      </p:sp>
      <p:sp>
        <p:nvSpPr>
          <p:cNvPr id="9" name="タイトル 1">
            <a:extLst>
              <a:ext uri="{FF2B5EF4-FFF2-40B4-BE49-F238E27FC236}">
                <a16:creationId xmlns:a16="http://schemas.microsoft.com/office/drawing/2014/main" id="{FDBF43FF-1A87-9C48-8146-D2BE3644717A}"/>
              </a:ext>
            </a:extLst>
          </p:cNvPr>
          <p:cNvSpPr>
            <a:spLocks noGrp="1"/>
          </p:cNvSpPr>
          <p:nvPr>
            <p:ph type="title"/>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a:noAutofit/>
          </a:bodyPr>
          <a:lstStyle/>
          <a:p>
            <a:endParaRPr lang="ja-JP" altLang="en-US" sz="2800" b="1" dirty="0">
              <a:latin typeface="+mn-ea"/>
              <a:ea typeface="+mn-ea"/>
            </a:endParaRPr>
          </a:p>
        </p:txBody>
      </p:sp>
      <p:pic>
        <p:nvPicPr>
          <p:cNvPr id="12" name="図 11">
            <a:extLst>
              <a:ext uri="{FF2B5EF4-FFF2-40B4-BE49-F238E27FC236}">
                <a16:creationId xmlns:a16="http://schemas.microsoft.com/office/drawing/2014/main" id="{E26F5AC5-2658-4649-941E-98CA10910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6551" y="0"/>
            <a:ext cx="835450" cy="1657350"/>
          </a:xfrm>
          <a:prstGeom prst="rect">
            <a:avLst/>
          </a:prstGeom>
        </p:spPr>
      </p:pic>
      <p:sp>
        <p:nvSpPr>
          <p:cNvPr id="8" name="スライド番号プレースホルダー 1">
            <a:extLst>
              <a:ext uri="{FF2B5EF4-FFF2-40B4-BE49-F238E27FC236}">
                <a16:creationId xmlns:a16="http://schemas.microsoft.com/office/drawing/2014/main" id="{09445651-D536-FC41-8186-6D541FF5B5C8}"/>
              </a:ext>
            </a:extLst>
          </p:cNvPr>
          <p:cNvSpPr txBox="1">
            <a:spLocks/>
          </p:cNvSpPr>
          <p:nvPr/>
        </p:nvSpPr>
        <p:spPr>
          <a:xfrm>
            <a:off x="8539902" y="42257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4</a:t>
            </a:fld>
            <a:endParaRPr lang="ja-JP" altLang="en-US">
              <a:latin typeface="+mn-ea"/>
            </a:endParaRPr>
          </a:p>
        </p:txBody>
      </p:sp>
      <p:sp>
        <p:nvSpPr>
          <p:cNvPr id="11" name="タイトル 1">
            <a:extLst>
              <a:ext uri="{FF2B5EF4-FFF2-40B4-BE49-F238E27FC236}">
                <a16:creationId xmlns:a16="http://schemas.microsoft.com/office/drawing/2014/main" id="{AF1857D4-9577-F246-A34A-86754241B3F0}"/>
              </a:ext>
            </a:extLst>
          </p:cNvPr>
          <p:cNvSpPr txBox="1">
            <a:spLocks/>
          </p:cNvSpPr>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a:latin typeface="Hiragino Sans W7" panose="020B0400000000000000" pitchFamily="34" charset="-128"/>
                <a:ea typeface="Hiragino Sans W7" panose="020B0400000000000000" pitchFamily="34" charset="-128"/>
              </a:rPr>
              <a:t>第</a:t>
            </a:r>
            <a:r>
              <a:rPr lang="en-US" altLang="ja-JP" sz="2800" b="1" dirty="0">
                <a:latin typeface="Hiragino Sans W7" panose="020B0400000000000000" pitchFamily="34" charset="-128"/>
                <a:ea typeface="Hiragino Sans W7" panose="020B0400000000000000" pitchFamily="34" charset="-128"/>
              </a:rPr>
              <a:t>44</a:t>
            </a:r>
            <a:r>
              <a:rPr lang="ja-JP" altLang="en-US" sz="2800" b="1">
                <a:latin typeface="Hiragino Sans W7" panose="020B0400000000000000" pitchFamily="34" charset="-128"/>
                <a:ea typeface="Hiragino Sans W7" panose="020B0400000000000000" pitchFamily="34" charset="-128"/>
              </a:rPr>
              <a:t>回</a:t>
            </a:r>
            <a:r>
              <a:rPr lang="en-US" altLang="ja-JP" sz="2800" b="1" dirty="0">
                <a:latin typeface="Hiragino Sans W7" panose="020B0400000000000000" pitchFamily="34" charset="-128"/>
                <a:ea typeface="Hiragino Sans W7" panose="020B0400000000000000" pitchFamily="34" charset="-128"/>
              </a:rPr>
              <a:t>4.24</a:t>
            </a:r>
            <a:r>
              <a:rPr lang="ja-JP" altLang="en-US" sz="2800" b="1">
                <a:latin typeface="Hiragino Sans W7" panose="020B0400000000000000" pitchFamily="34" charset="-128"/>
                <a:ea typeface="Hiragino Sans W7" panose="020B0400000000000000" pitchFamily="34" charset="-128"/>
              </a:rPr>
              <a:t>中嶋塾</a:t>
            </a:r>
            <a:r>
              <a:rPr lang="en-US" altLang="ja-JP" sz="2800" b="1" dirty="0">
                <a:latin typeface="Hiragino Sans W7" panose="020B0400000000000000" pitchFamily="34" charset="-128"/>
                <a:ea typeface="Hiragino Sans W7" panose="020B0400000000000000" pitchFamily="34" charset="-128"/>
              </a:rPr>
              <a:t> </a:t>
            </a:r>
            <a:r>
              <a:rPr lang="ja-JP" altLang="en-US" sz="2800" b="1">
                <a:latin typeface="Hiragino Sans W7" panose="020B0400000000000000" pitchFamily="34" charset="-128"/>
                <a:ea typeface="Hiragino Sans W7" panose="020B0400000000000000" pitchFamily="34" charset="-128"/>
              </a:rPr>
              <a:t>ダイジェスト</a:t>
            </a:r>
            <a:endParaRPr lang="ja-JP" altLang="en-US" sz="2800" b="1" dirty="0">
              <a:latin typeface="+mn-ea"/>
              <a:ea typeface="+mn-ea"/>
            </a:endParaRPr>
          </a:p>
        </p:txBody>
      </p:sp>
      <p:sp>
        <p:nvSpPr>
          <p:cNvPr id="15" name="スライド番号プレースホルダー 13">
            <a:extLst>
              <a:ext uri="{FF2B5EF4-FFF2-40B4-BE49-F238E27FC236}">
                <a16:creationId xmlns:a16="http://schemas.microsoft.com/office/drawing/2014/main" id="{F56137F7-89CE-104B-AEE2-CD696822CBB6}"/>
              </a:ext>
            </a:extLst>
          </p:cNvPr>
          <p:cNvSpPr txBox="1">
            <a:spLocks/>
          </p:cNvSpPr>
          <p:nvPr/>
        </p:nvSpPr>
        <p:spPr>
          <a:xfrm>
            <a:off x="8610600" y="400188"/>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4</a:t>
            </a:fld>
            <a:endParaRPr lang="ja-JP" altLang="en-US" dirty="0">
              <a:latin typeface="+mn-ea"/>
            </a:endParaRPr>
          </a:p>
        </p:txBody>
      </p:sp>
      <p:sp>
        <p:nvSpPr>
          <p:cNvPr id="31" name="正方形/長方形 30">
            <a:extLst>
              <a:ext uri="{FF2B5EF4-FFF2-40B4-BE49-F238E27FC236}">
                <a16:creationId xmlns:a16="http://schemas.microsoft.com/office/drawing/2014/main" id="{9212C5B0-747A-464B-87D2-CD8EAB9A32AF}"/>
              </a:ext>
            </a:extLst>
          </p:cNvPr>
          <p:cNvSpPr/>
          <p:nvPr/>
        </p:nvSpPr>
        <p:spPr>
          <a:xfrm>
            <a:off x="1376536" y="1015585"/>
            <a:ext cx="1628437" cy="495139"/>
          </a:xfrm>
          <a:prstGeom prst="rect">
            <a:avLst/>
          </a:prstGeom>
          <a:solidFill>
            <a:srgbClr val="004EF4"/>
          </a:solidFill>
          <a:ln>
            <a:solidFill>
              <a:srgbClr val="004E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Sans W8" panose="020B0400000000000000" pitchFamily="34" charset="-128"/>
                <a:ea typeface="Hiragino Sans W8" panose="020B0400000000000000" pitchFamily="34" charset="-128"/>
              </a:rPr>
              <a:t>レジュメ</a:t>
            </a:r>
          </a:p>
        </p:txBody>
      </p:sp>
      <p:sp>
        <p:nvSpPr>
          <p:cNvPr id="2" name="正方形/長方形 1">
            <a:extLst>
              <a:ext uri="{FF2B5EF4-FFF2-40B4-BE49-F238E27FC236}">
                <a16:creationId xmlns:a16="http://schemas.microsoft.com/office/drawing/2014/main" id="{62C55710-62DA-2A4F-BEDD-B52303D1491A}"/>
              </a:ext>
            </a:extLst>
          </p:cNvPr>
          <p:cNvSpPr/>
          <p:nvPr/>
        </p:nvSpPr>
        <p:spPr>
          <a:xfrm>
            <a:off x="863759" y="1647774"/>
            <a:ext cx="1326995" cy="4125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FF0000"/>
                </a:solidFill>
                <a:latin typeface="Hiragino Sans W7" panose="020B0400000000000000" pitchFamily="34" charset="-128"/>
                <a:ea typeface="Hiragino Sans W7" panose="020B0400000000000000" pitchFamily="34" charset="-128"/>
              </a:rPr>
              <a:t>小森理事</a:t>
            </a:r>
          </a:p>
        </p:txBody>
      </p:sp>
      <p:sp>
        <p:nvSpPr>
          <p:cNvPr id="14" name="正方形/長方形 13">
            <a:extLst>
              <a:ext uri="{FF2B5EF4-FFF2-40B4-BE49-F238E27FC236}">
                <a16:creationId xmlns:a16="http://schemas.microsoft.com/office/drawing/2014/main" id="{CD323F83-C01D-9E41-839E-822A489AFBF0}"/>
              </a:ext>
            </a:extLst>
          </p:cNvPr>
          <p:cNvSpPr/>
          <p:nvPr/>
        </p:nvSpPr>
        <p:spPr>
          <a:xfrm>
            <a:off x="863758" y="3125801"/>
            <a:ext cx="1326995" cy="4125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0000"/>
                </a:solidFill>
                <a:latin typeface="Hiragino Sans W7" panose="020B0400000000000000" pitchFamily="34" charset="-128"/>
                <a:ea typeface="Hiragino Sans W7" panose="020B0400000000000000" pitchFamily="34" charset="-128"/>
              </a:rPr>
              <a:t>中嶋塾長</a:t>
            </a:r>
            <a:endParaRPr kumimoji="1" lang="ja-JP" altLang="en-US" b="1">
              <a:solidFill>
                <a:srgbClr val="FF0000"/>
              </a:solidFill>
              <a:latin typeface="Hiragino Sans W7" panose="020B0400000000000000" pitchFamily="34" charset="-128"/>
              <a:ea typeface="Hiragino Sans W7" panose="020B0400000000000000" pitchFamily="34" charset="-128"/>
            </a:endParaRPr>
          </a:p>
        </p:txBody>
      </p:sp>
      <p:sp>
        <p:nvSpPr>
          <p:cNvPr id="17" name="正方形/長方形 16">
            <a:extLst>
              <a:ext uri="{FF2B5EF4-FFF2-40B4-BE49-F238E27FC236}">
                <a16:creationId xmlns:a16="http://schemas.microsoft.com/office/drawing/2014/main" id="{9ADE823D-984C-9540-BD00-6D0C06790330}"/>
              </a:ext>
            </a:extLst>
          </p:cNvPr>
          <p:cNvSpPr/>
          <p:nvPr/>
        </p:nvSpPr>
        <p:spPr>
          <a:xfrm>
            <a:off x="6095999" y="905147"/>
            <a:ext cx="3279671" cy="4125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FF0000"/>
                </a:solidFill>
                <a:latin typeface="Hiragino Sans W7" panose="020B0400000000000000" pitchFamily="34" charset="-128"/>
                <a:ea typeface="Hiragino Sans W7" panose="020B0400000000000000" pitchFamily="34" charset="-128"/>
              </a:rPr>
              <a:t>チャンスメイト荒井社長</a:t>
            </a:r>
          </a:p>
        </p:txBody>
      </p:sp>
      <p:sp>
        <p:nvSpPr>
          <p:cNvPr id="19" name="正方形/長方形 18">
            <a:extLst>
              <a:ext uri="{FF2B5EF4-FFF2-40B4-BE49-F238E27FC236}">
                <a16:creationId xmlns:a16="http://schemas.microsoft.com/office/drawing/2014/main" id="{4006FCF4-703B-FB41-86E5-C91590620437}"/>
              </a:ext>
            </a:extLst>
          </p:cNvPr>
          <p:cNvSpPr/>
          <p:nvPr/>
        </p:nvSpPr>
        <p:spPr>
          <a:xfrm>
            <a:off x="6095999" y="2672240"/>
            <a:ext cx="1465542" cy="369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0000"/>
                </a:solidFill>
                <a:latin typeface="Hiragino Sans W7" panose="020B0400000000000000" pitchFamily="34" charset="-128"/>
                <a:ea typeface="Hiragino Sans W7" panose="020B0400000000000000" pitchFamily="34" charset="-128"/>
              </a:rPr>
              <a:t>恩澤さん</a:t>
            </a:r>
            <a:endParaRPr kumimoji="1" lang="ja-JP" altLang="en-US" b="1">
              <a:solidFill>
                <a:srgbClr val="FF0000"/>
              </a:solidFill>
              <a:latin typeface="Hiragino Sans W7" panose="020B0400000000000000" pitchFamily="34" charset="-128"/>
              <a:ea typeface="Hiragino Sans W7" panose="020B0400000000000000" pitchFamily="34" charset="-128"/>
            </a:endParaRPr>
          </a:p>
        </p:txBody>
      </p:sp>
      <p:sp>
        <p:nvSpPr>
          <p:cNvPr id="20" name="正方形/長方形 19">
            <a:extLst>
              <a:ext uri="{FF2B5EF4-FFF2-40B4-BE49-F238E27FC236}">
                <a16:creationId xmlns:a16="http://schemas.microsoft.com/office/drawing/2014/main" id="{53651FE2-E154-F942-BBB1-D0E18CC86CC6}"/>
              </a:ext>
            </a:extLst>
          </p:cNvPr>
          <p:cNvSpPr/>
          <p:nvPr/>
        </p:nvSpPr>
        <p:spPr>
          <a:xfrm>
            <a:off x="6096000" y="4528192"/>
            <a:ext cx="1465541" cy="4604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0000"/>
                </a:solidFill>
                <a:latin typeface="Hiragino Sans W7" panose="020B0400000000000000" pitchFamily="34" charset="-128"/>
                <a:ea typeface="Hiragino Sans W7" panose="020B0400000000000000" pitchFamily="34" charset="-128"/>
              </a:rPr>
              <a:t>高橋理事</a:t>
            </a:r>
            <a:endParaRPr kumimoji="1" lang="ja-JP" altLang="en-US" b="1">
              <a:solidFill>
                <a:srgbClr val="FF0000"/>
              </a:solidFill>
              <a:latin typeface="Hiragino Sans W7" panose="020B0400000000000000" pitchFamily="34" charset="-128"/>
              <a:ea typeface="Hiragino Sans W7" panose="020B0400000000000000" pitchFamily="34" charset="-128"/>
            </a:endParaRPr>
          </a:p>
        </p:txBody>
      </p:sp>
      <p:sp>
        <p:nvSpPr>
          <p:cNvPr id="3" name="正方形/長方形 2">
            <a:extLst>
              <a:ext uri="{FF2B5EF4-FFF2-40B4-BE49-F238E27FC236}">
                <a16:creationId xmlns:a16="http://schemas.microsoft.com/office/drawing/2014/main" id="{AA572ADB-D1F7-8046-B20F-DCB53D6193F5}"/>
              </a:ext>
            </a:extLst>
          </p:cNvPr>
          <p:cNvSpPr/>
          <p:nvPr/>
        </p:nvSpPr>
        <p:spPr>
          <a:xfrm>
            <a:off x="245457" y="2166177"/>
            <a:ext cx="2262158" cy="369332"/>
          </a:xfrm>
          <a:prstGeom prst="rect">
            <a:avLst/>
          </a:prstGeom>
        </p:spPr>
        <p:txBody>
          <a:bodyPr wrap="none">
            <a:spAutoFit/>
          </a:bodyPr>
          <a:lstStyle/>
          <a:p>
            <a:r>
              <a:rPr lang="ja-JP" altLang="en-US" b="1">
                <a:latin typeface="Hiragino Sans W6" panose="020B0400000000000000" pitchFamily="34" charset="-128"/>
                <a:ea typeface="Hiragino Sans W6" panose="020B0400000000000000" pitchFamily="34" charset="-128"/>
              </a:rPr>
              <a:t>小森理事の業界講話</a:t>
            </a:r>
          </a:p>
        </p:txBody>
      </p:sp>
      <p:sp>
        <p:nvSpPr>
          <p:cNvPr id="4" name="正方形/長方形 3">
            <a:extLst>
              <a:ext uri="{FF2B5EF4-FFF2-40B4-BE49-F238E27FC236}">
                <a16:creationId xmlns:a16="http://schemas.microsoft.com/office/drawing/2014/main" id="{29CFE682-B835-5448-83A9-DB3EA32C8EE6}"/>
              </a:ext>
            </a:extLst>
          </p:cNvPr>
          <p:cNvSpPr/>
          <p:nvPr/>
        </p:nvSpPr>
        <p:spPr>
          <a:xfrm>
            <a:off x="23640" y="3672983"/>
            <a:ext cx="5935711" cy="3046988"/>
          </a:xfrm>
          <a:prstGeom prst="rect">
            <a:avLst/>
          </a:prstGeom>
        </p:spPr>
        <p:txBody>
          <a:bodyPr wrap="square">
            <a:spAutoFit/>
          </a:bodyPr>
          <a:lstStyle/>
          <a:p>
            <a:r>
              <a:rPr lang="ja-JP" altLang="en-US" sz="1200" b="1">
                <a:latin typeface="Hiragino Sans W6" panose="020B0400000000000000" pitchFamily="34" charset="-128"/>
                <a:ea typeface="Hiragino Sans W6" panose="020B0400000000000000" pitchFamily="34" charset="-128"/>
              </a:rPr>
              <a:t>まだまだ激動する業界</a:t>
            </a:r>
            <a:r>
              <a:rPr lang="en-US" altLang="ja-JP" sz="1200" b="1" dirty="0">
                <a:latin typeface="Hiragino Sans W6" panose="020B0400000000000000" pitchFamily="34" charset="-128"/>
                <a:ea typeface="Hiragino Sans W6" panose="020B0400000000000000" pitchFamily="34" charset="-128"/>
              </a:rPr>
              <a:t>‼️</a:t>
            </a:r>
          </a:p>
          <a:p>
            <a:r>
              <a:rPr lang="en" altLang="ja-JP" sz="1200" b="1" dirty="0">
                <a:latin typeface="Hiragino Sans W6" panose="020B0400000000000000" pitchFamily="34" charset="-128"/>
                <a:ea typeface="Hiragino Sans W6" panose="020B0400000000000000" pitchFamily="34" charset="-128"/>
              </a:rPr>
              <a:t>GW</a:t>
            </a:r>
            <a:r>
              <a:rPr lang="ja-JP" altLang="en-US" sz="1200" b="1">
                <a:latin typeface="Hiragino Sans W6" panose="020B0400000000000000" pitchFamily="34" charset="-128"/>
                <a:ea typeface="Hiragino Sans W6" panose="020B0400000000000000" pitchFamily="34" charset="-128"/>
              </a:rPr>
              <a:t>もより精度をあげないと回復ラインから外れる。。。まずは、ミスをしない業績を下げない営業は必須！必須事項を理解した中で向上できる取り組みをカスタマイズ</a:t>
            </a:r>
            <a:r>
              <a:rPr lang="en-US" altLang="ja-JP" sz="1200" b="1" dirty="0">
                <a:latin typeface="Hiragino Sans W6" panose="020B0400000000000000" pitchFamily="34" charset="-128"/>
                <a:ea typeface="Hiragino Sans W6" panose="020B0400000000000000" pitchFamily="34" charset="-128"/>
              </a:rPr>
              <a:t>‼️</a:t>
            </a:r>
          </a:p>
          <a:p>
            <a:endParaRPr lang="en-US" altLang="ja-JP" sz="1200" b="1" dirty="0">
              <a:latin typeface="Hiragino Sans W6" panose="020B0400000000000000" pitchFamily="34" charset="-128"/>
              <a:ea typeface="Hiragino Sans W6" panose="020B0400000000000000" pitchFamily="34" charset="-128"/>
            </a:endParaRPr>
          </a:p>
          <a:p>
            <a:r>
              <a:rPr lang="ja-JP" altLang="en-US" sz="1200" b="1">
                <a:latin typeface="Hiragino Sans W6" panose="020B0400000000000000" pitchFamily="34" charset="-128"/>
                <a:ea typeface="Hiragino Sans W6" panose="020B0400000000000000" pitchFamily="34" charset="-128"/>
              </a:rPr>
              <a:t>中嶋塾長①</a:t>
            </a:r>
          </a:p>
          <a:p>
            <a:r>
              <a:rPr lang="ja-JP" altLang="en-US" sz="1200" b="1">
                <a:latin typeface="Hiragino Sans W6" panose="020B0400000000000000" pitchFamily="34" charset="-128"/>
                <a:ea typeface="Hiragino Sans W6" panose="020B0400000000000000" pitchFamily="34" charset="-128"/>
              </a:rPr>
              <a:t>１：６月ー８月までの機種戦略をより明確に！撤去問題だけに目を向けること</a:t>
            </a:r>
          </a:p>
          <a:p>
            <a:r>
              <a:rPr lang="ja-JP" altLang="en-US" sz="1200" b="1">
                <a:latin typeface="Hiragino Sans W6" panose="020B0400000000000000" pitchFamily="34" charset="-128"/>
                <a:ea typeface="Hiragino Sans W6" panose="020B0400000000000000" pitchFamily="34" charset="-128"/>
              </a:rPr>
              <a:t>２：新機種で集客させる具体的活用方法！＊新機種の結果検証から見える今後の差別化＊話題の新機種を公開！</a:t>
            </a:r>
          </a:p>
          <a:p>
            <a:r>
              <a:rPr lang="ja-JP" altLang="en-US" sz="1200" b="1">
                <a:latin typeface="Hiragino Sans W6" panose="020B0400000000000000" pitchFamily="34" charset="-128"/>
                <a:ea typeface="Hiragino Sans W6" panose="020B0400000000000000" pitchFamily="34" charset="-128"/>
              </a:rPr>
              <a:t>３：そろそろお盆に向けた準備を！＊一昨年対比９０</a:t>
            </a:r>
            <a:r>
              <a:rPr lang="en-US" altLang="ja-JP" sz="1200" b="1" dirty="0">
                <a:latin typeface="Hiragino Sans W6" panose="020B0400000000000000" pitchFamily="34" charset="-128"/>
                <a:ea typeface="Hiragino Sans W6" panose="020B0400000000000000" pitchFamily="34" charset="-128"/>
              </a:rPr>
              <a:t>%</a:t>
            </a:r>
            <a:r>
              <a:rPr lang="ja-JP" altLang="en-US" sz="1200" b="1">
                <a:latin typeface="Hiragino Sans W6" panose="020B0400000000000000" pitchFamily="34" charset="-128"/>
                <a:ea typeface="Hiragino Sans W6" panose="020B0400000000000000" pitchFamily="34" charset="-128"/>
              </a:rPr>
              <a:t>を最低ラインに目指すこと</a:t>
            </a:r>
            <a:endParaRPr lang="en-US" altLang="ja-JP" sz="1200" b="1" dirty="0">
              <a:latin typeface="Hiragino Sans W6" panose="020B0400000000000000" pitchFamily="34" charset="-128"/>
              <a:ea typeface="Hiragino Sans W6" panose="020B0400000000000000" pitchFamily="34" charset="-128"/>
            </a:endParaRPr>
          </a:p>
          <a:p>
            <a:endParaRPr lang="en-US" altLang="ja-JP" sz="1200" b="1" dirty="0">
              <a:latin typeface="Hiragino Sans W6" panose="020B0400000000000000" pitchFamily="34" charset="-128"/>
              <a:ea typeface="Hiragino Sans W6" panose="020B0400000000000000" pitchFamily="34" charset="-128"/>
            </a:endParaRPr>
          </a:p>
          <a:p>
            <a:r>
              <a:rPr lang="ja-JP" altLang="en-US" sz="1200" b="1">
                <a:latin typeface="Hiragino Sans W6" panose="020B0400000000000000" pitchFamily="34" charset="-128"/>
                <a:ea typeface="Hiragino Sans W6" panose="020B0400000000000000" pitchFamily="34" charset="-128"/>
              </a:rPr>
              <a:t>中嶋塾長②</a:t>
            </a:r>
          </a:p>
          <a:p>
            <a:r>
              <a:rPr lang="ja-JP" altLang="en-US" sz="1200" b="1">
                <a:latin typeface="Hiragino Sans W6" panose="020B0400000000000000" pitchFamily="34" charset="-128"/>
                <a:ea typeface="Hiragino Sans W6" panose="020B0400000000000000" pitchFamily="34" charset="-128"/>
              </a:rPr>
              <a:t>牙狼が導入される法人も導入ができない法人も両方を施策ができる内容でお届け✨</a:t>
            </a:r>
          </a:p>
          <a:p>
            <a:endParaRPr lang="ja-JP" altLang="en-US" sz="1200" b="1">
              <a:latin typeface="Hiragino Sans W6" panose="020B0400000000000000" pitchFamily="34" charset="-128"/>
              <a:ea typeface="Hiragino Sans W6" panose="020B0400000000000000" pitchFamily="34" charset="-128"/>
            </a:endParaRPr>
          </a:p>
          <a:p>
            <a:r>
              <a:rPr lang="ja-JP" altLang="en-US" sz="1200" b="1">
                <a:latin typeface="Hiragino Sans W6" panose="020B0400000000000000" pitchFamily="34" charset="-128"/>
                <a:ea typeface="Hiragino Sans W6" panose="020B0400000000000000" pitchFamily="34" charset="-128"/>
              </a:rPr>
              <a:t>１：６月は牙狼中心！？だからこそ、その他の選択肢をじっくりご提案</a:t>
            </a:r>
          </a:p>
          <a:p>
            <a:r>
              <a:rPr lang="ja-JP" altLang="en-US" sz="1200" b="1">
                <a:latin typeface="Hiragino Sans W6" panose="020B0400000000000000" pitchFamily="34" charset="-128"/>
                <a:ea typeface="Hiragino Sans W6" panose="020B0400000000000000" pitchFamily="34" charset="-128"/>
              </a:rPr>
              <a:t>２：牙狼以外の選択肢は１１月を見据えた中期視点！</a:t>
            </a:r>
          </a:p>
        </p:txBody>
      </p:sp>
      <p:sp>
        <p:nvSpPr>
          <p:cNvPr id="5" name="正方形/長方形 4">
            <a:extLst>
              <a:ext uri="{FF2B5EF4-FFF2-40B4-BE49-F238E27FC236}">
                <a16:creationId xmlns:a16="http://schemas.microsoft.com/office/drawing/2014/main" id="{764163B5-F453-C344-9EB3-D38C38AB2645}"/>
              </a:ext>
            </a:extLst>
          </p:cNvPr>
          <p:cNvSpPr/>
          <p:nvPr/>
        </p:nvSpPr>
        <p:spPr>
          <a:xfrm>
            <a:off x="5959351" y="1354498"/>
            <a:ext cx="6096000" cy="584775"/>
          </a:xfrm>
          <a:prstGeom prst="rect">
            <a:avLst/>
          </a:prstGeom>
        </p:spPr>
        <p:txBody>
          <a:bodyPr>
            <a:spAutoFit/>
          </a:bodyPr>
          <a:lstStyle/>
          <a:p>
            <a:r>
              <a:rPr lang="en-US" altLang="ja-JP" sz="1600" b="1" dirty="0">
                <a:latin typeface="Hiragino Sans W6" panose="020B0400000000000000" pitchFamily="34" charset="-128"/>
                <a:ea typeface="Hiragino Sans W6" panose="020B0400000000000000" pitchFamily="34" charset="-128"/>
              </a:rPr>
              <a:t>『</a:t>
            </a:r>
            <a:r>
              <a:rPr lang="ja-JP" altLang="en-US" sz="1600" b="1">
                <a:latin typeface="Hiragino Sans W6" panose="020B0400000000000000" pitchFamily="34" charset="-128"/>
                <a:ea typeface="Hiragino Sans W6" panose="020B0400000000000000" pitchFamily="34" charset="-128"/>
              </a:rPr>
              <a:t>最新開発動向から市場を先読み</a:t>
            </a:r>
            <a:r>
              <a:rPr lang="en-US" altLang="ja-JP" sz="1600" b="1" dirty="0">
                <a:latin typeface="Hiragino Sans W6" panose="020B0400000000000000" pitchFamily="34" charset="-128"/>
                <a:ea typeface="Hiragino Sans W6" panose="020B0400000000000000" pitchFamily="34" charset="-128"/>
              </a:rPr>
              <a:t>&amp;</a:t>
            </a:r>
          </a:p>
          <a:p>
            <a:r>
              <a:rPr lang="ja-JP" altLang="en-US" sz="1600" b="1">
                <a:latin typeface="Hiragino Sans W6" panose="020B0400000000000000" pitchFamily="34" charset="-128"/>
                <a:ea typeface="Hiragino Sans W6" panose="020B0400000000000000" pitchFamily="34" charset="-128"/>
              </a:rPr>
              <a:t>開発者の機械選定方法</a:t>
            </a:r>
            <a:r>
              <a:rPr lang="en-US" altLang="ja-JP" sz="1600" b="1" dirty="0">
                <a:latin typeface="Hiragino Sans W6" panose="020B0400000000000000" pitchFamily="34" charset="-128"/>
                <a:ea typeface="Hiragino Sans W6" panose="020B0400000000000000" pitchFamily="34" charset="-128"/>
              </a:rPr>
              <a:t>』</a:t>
            </a:r>
            <a:endParaRPr lang="ja-JP" altLang="en-US" sz="1600" b="1">
              <a:latin typeface="Hiragino Sans W6" panose="020B0400000000000000" pitchFamily="34" charset="-128"/>
              <a:ea typeface="Hiragino Sans W6" panose="020B0400000000000000" pitchFamily="34" charset="-128"/>
            </a:endParaRPr>
          </a:p>
        </p:txBody>
      </p:sp>
      <p:sp>
        <p:nvSpPr>
          <p:cNvPr id="6" name="正方形/長方形 5">
            <a:extLst>
              <a:ext uri="{FF2B5EF4-FFF2-40B4-BE49-F238E27FC236}">
                <a16:creationId xmlns:a16="http://schemas.microsoft.com/office/drawing/2014/main" id="{C7FF8B52-FBEC-D44E-A866-812FD27F8A5F}"/>
              </a:ext>
            </a:extLst>
          </p:cNvPr>
          <p:cNvSpPr/>
          <p:nvPr/>
        </p:nvSpPr>
        <p:spPr>
          <a:xfrm>
            <a:off x="5959351" y="3212369"/>
            <a:ext cx="3185487" cy="646331"/>
          </a:xfrm>
          <a:prstGeom prst="rect">
            <a:avLst/>
          </a:prstGeom>
        </p:spPr>
        <p:txBody>
          <a:bodyPr wrap="none">
            <a:spAutoFit/>
          </a:bodyPr>
          <a:lstStyle/>
          <a:p>
            <a:r>
              <a:rPr lang="en-US" altLang="ja-JP" b="1" dirty="0">
                <a:latin typeface="Hiragino Sans W6" panose="020B0400000000000000" pitchFamily="34" charset="-128"/>
                <a:ea typeface="Hiragino Sans W6" panose="020B0400000000000000" pitchFamily="34" charset="-128"/>
              </a:rPr>
              <a:t>『</a:t>
            </a:r>
            <a:r>
              <a:rPr lang="ja-JP" altLang="en-US" b="1">
                <a:latin typeface="Hiragino Sans W6" panose="020B0400000000000000" pitchFamily="34" charset="-128"/>
                <a:ea typeface="Hiragino Sans W6" panose="020B0400000000000000" pitchFamily="34" charset="-128"/>
              </a:rPr>
              <a:t>だから僕は辞めなかった</a:t>
            </a:r>
            <a:r>
              <a:rPr lang="en-US" altLang="ja-JP" b="1" dirty="0">
                <a:latin typeface="Hiragino Sans W6" panose="020B0400000000000000" pitchFamily="34" charset="-128"/>
                <a:ea typeface="Hiragino Sans W6" panose="020B0400000000000000" pitchFamily="34" charset="-128"/>
              </a:rPr>
              <a:t>』</a:t>
            </a:r>
          </a:p>
          <a:p>
            <a:r>
              <a:rPr lang="ja-JP" altLang="en-US" b="1">
                <a:latin typeface="Hiragino Sans W6" panose="020B0400000000000000" pitchFamily="34" charset="-128"/>
                <a:ea typeface="Hiragino Sans W6" panose="020B0400000000000000" pitchFamily="34" charset="-128"/>
              </a:rPr>
              <a:t>業界で本当にあった●●話。</a:t>
            </a:r>
          </a:p>
        </p:txBody>
      </p:sp>
      <p:sp>
        <p:nvSpPr>
          <p:cNvPr id="7" name="正方形/長方形 6">
            <a:extLst>
              <a:ext uri="{FF2B5EF4-FFF2-40B4-BE49-F238E27FC236}">
                <a16:creationId xmlns:a16="http://schemas.microsoft.com/office/drawing/2014/main" id="{CDE72A9F-0295-FB4B-BB82-EE3BFB508AEA}"/>
              </a:ext>
            </a:extLst>
          </p:cNvPr>
          <p:cNvSpPr/>
          <p:nvPr/>
        </p:nvSpPr>
        <p:spPr>
          <a:xfrm>
            <a:off x="5959351" y="5184529"/>
            <a:ext cx="6096000" cy="646331"/>
          </a:xfrm>
          <a:prstGeom prst="rect">
            <a:avLst/>
          </a:prstGeom>
        </p:spPr>
        <p:txBody>
          <a:bodyPr>
            <a:spAutoFit/>
          </a:bodyPr>
          <a:lstStyle/>
          <a:p>
            <a:r>
              <a:rPr lang="ja-JP" altLang="en-US" b="1">
                <a:latin typeface="Hiragino Sans W6" panose="020B0400000000000000" pitchFamily="34" charset="-128"/>
                <a:ea typeface="Hiragino Sans W6" panose="020B0400000000000000" pitchFamily="34" charset="-128"/>
              </a:rPr>
              <a:t>コロナ禍で見た</a:t>
            </a:r>
            <a:r>
              <a:rPr lang="en-US" altLang="ja-JP" b="1" dirty="0">
                <a:latin typeface="Hiragino Sans W6" panose="020B0400000000000000" pitchFamily="34" charset="-128"/>
                <a:ea typeface="Hiragino Sans W6" panose="020B0400000000000000" pitchFamily="34" charset="-128"/>
              </a:rPr>
              <a:t>‼️</a:t>
            </a:r>
            <a:r>
              <a:rPr lang="ja-JP" altLang="en-US" b="1">
                <a:latin typeface="Hiragino Sans W6" panose="020B0400000000000000" pitchFamily="34" charset="-128"/>
                <a:ea typeface="Hiragino Sans W6" panose="020B0400000000000000" pitchFamily="34" charset="-128"/>
              </a:rPr>
              <a:t>コロナ禍で業績を</a:t>
            </a:r>
          </a:p>
          <a:p>
            <a:r>
              <a:rPr lang="ja-JP" altLang="en-US" b="1">
                <a:latin typeface="Hiragino Sans W6" panose="020B0400000000000000" pitchFamily="34" charset="-128"/>
                <a:ea typeface="Hiragino Sans W6" panose="020B0400000000000000" pitchFamily="34" charset="-128"/>
              </a:rPr>
              <a:t>上げたお店の「共通点」</a:t>
            </a:r>
          </a:p>
        </p:txBody>
      </p:sp>
    </p:spTree>
    <p:extLst>
      <p:ext uri="{BB962C8B-B14F-4D97-AF65-F5344CB8AC3E}">
        <p14:creationId xmlns:p14="http://schemas.microsoft.com/office/powerpoint/2010/main" val="19989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3">
            <a:extLst>
              <a:ext uri="{FF2B5EF4-FFF2-40B4-BE49-F238E27FC236}">
                <a16:creationId xmlns:a16="http://schemas.microsoft.com/office/drawing/2014/main" id="{93A7E852-76EE-44C1-B569-9FCF8CB813F7}"/>
              </a:ext>
            </a:extLst>
          </p:cNvPr>
          <p:cNvSpPr>
            <a:spLocks noGrp="1"/>
          </p:cNvSpPr>
          <p:nvPr>
            <p:ph type="sldNum" sz="quarter" idx="12"/>
          </p:nvPr>
        </p:nvSpPr>
        <p:spPr>
          <a:xfrm>
            <a:off x="11673555" y="332359"/>
            <a:ext cx="500648" cy="365125"/>
          </a:xfrm>
        </p:spPr>
        <p:txBody>
          <a:bodyPr/>
          <a:lstStyle/>
          <a:p>
            <a:fld id="{E408A532-0522-44CF-BD9B-523C54AFD4C5}" type="slidenum">
              <a:rPr kumimoji="1" lang="ja-JP" altLang="en-US" smtClean="0"/>
              <a:t>5</a:t>
            </a:fld>
            <a:endParaRPr kumimoji="1" lang="ja-JP" altLang="en-US"/>
          </a:p>
        </p:txBody>
      </p:sp>
      <p:sp>
        <p:nvSpPr>
          <p:cNvPr id="9" name="タイトル 1">
            <a:extLst>
              <a:ext uri="{FF2B5EF4-FFF2-40B4-BE49-F238E27FC236}">
                <a16:creationId xmlns:a16="http://schemas.microsoft.com/office/drawing/2014/main" id="{FDBF43FF-1A87-9C48-8146-D2BE3644717A}"/>
              </a:ext>
            </a:extLst>
          </p:cNvPr>
          <p:cNvSpPr>
            <a:spLocks noGrp="1"/>
          </p:cNvSpPr>
          <p:nvPr>
            <p:ph type="title"/>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a:noAutofit/>
          </a:bodyPr>
          <a:lstStyle/>
          <a:p>
            <a:endParaRPr lang="ja-JP" altLang="en-US" sz="2800" b="1" dirty="0">
              <a:latin typeface="+mn-ea"/>
              <a:ea typeface="+mn-ea"/>
            </a:endParaRPr>
          </a:p>
        </p:txBody>
      </p:sp>
      <p:pic>
        <p:nvPicPr>
          <p:cNvPr id="12" name="図 11">
            <a:extLst>
              <a:ext uri="{FF2B5EF4-FFF2-40B4-BE49-F238E27FC236}">
                <a16:creationId xmlns:a16="http://schemas.microsoft.com/office/drawing/2014/main" id="{E26F5AC5-2658-4649-941E-98CA10910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6551" y="0"/>
            <a:ext cx="835450" cy="1657350"/>
          </a:xfrm>
          <a:prstGeom prst="rect">
            <a:avLst/>
          </a:prstGeom>
        </p:spPr>
      </p:pic>
      <p:sp>
        <p:nvSpPr>
          <p:cNvPr id="8" name="スライド番号プレースホルダー 1">
            <a:extLst>
              <a:ext uri="{FF2B5EF4-FFF2-40B4-BE49-F238E27FC236}">
                <a16:creationId xmlns:a16="http://schemas.microsoft.com/office/drawing/2014/main" id="{09445651-D536-FC41-8186-6D541FF5B5C8}"/>
              </a:ext>
            </a:extLst>
          </p:cNvPr>
          <p:cNvSpPr txBox="1">
            <a:spLocks/>
          </p:cNvSpPr>
          <p:nvPr/>
        </p:nvSpPr>
        <p:spPr>
          <a:xfrm>
            <a:off x="8539902" y="42257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5</a:t>
            </a:fld>
            <a:endParaRPr lang="ja-JP" altLang="en-US">
              <a:latin typeface="+mn-ea"/>
            </a:endParaRPr>
          </a:p>
        </p:txBody>
      </p:sp>
      <p:sp>
        <p:nvSpPr>
          <p:cNvPr id="11" name="タイトル 1">
            <a:extLst>
              <a:ext uri="{FF2B5EF4-FFF2-40B4-BE49-F238E27FC236}">
                <a16:creationId xmlns:a16="http://schemas.microsoft.com/office/drawing/2014/main" id="{AF1857D4-9577-F246-A34A-86754241B3F0}"/>
              </a:ext>
            </a:extLst>
          </p:cNvPr>
          <p:cNvSpPr txBox="1">
            <a:spLocks/>
          </p:cNvSpPr>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a:latin typeface="Hiragino Sans W7" panose="020B0400000000000000" pitchFamily="34" charset="-128"/>
                <a:ea typeface="Hiragino Sans W7" panose="020B0400000000000000" pitchFamily="34" charset="-128"/>
              </a:rPr>
              <a:t>第</a:t>
            </a:r>
            <a:r>
              <a:rPr lang="en-US" altLang="ja-JP" sz="2800" b="1" dirty="0">
                <a:latin typeface="Hiragino Sans W7" panose="020B0400000000000000" pitchFamily="34" charset="-128"/>
                <a:ea typeface="Hiragino Sans W7" panose="020B0400000000000000" pitchFamily="34" charset="-128"/>
              </a:rPr>
              <a:t>44</a:t>
            </a:r>
            <a:r>
              <a:rPr lang="ja-JP" altLang="en-US" sz="2800" b="1">
                <a:latin typeface="Hiragino Sans W7" panose="020B0400000000000000" pitchFamily="34" charset="-128"/>
                <a:ea typeface="Hiragino Sans W7" panose="020B0400000000000000" pitchFamily="34" charset="-128"/>
              </a:rPr>
              <a:t>回</a:t>
            </a:r>
            <a:r>
              <a:rPr lang="en-US" altLang="ja-JP" sz="2800" b="1" dirty="0">
                <a:latin typeface="Hiragino Sans W7" panose="020B0400000000000000" pitchFamily="34" charset="-128"/>
                <a:ea typeface="Hiragino Sans W7" panose="020B0400000000000000" pitchFamily="34" charset="-128"/>
              </a:rPr>
              <a:t>4.24</a:t>
            </a:r>
            <a:r>
              <a:rPr lang="ja-JP" altLang="en-US" sz="2800" b="1">
                <a:latin typeface="Hiragino Sans W7" panose="020B0400000000000000" pitchFamily="34" charset="-128"/>
                <a:ea typeface="Hiragino Sans W7" panose="020B0400000000000000" pitchFamily="34" charset="-128"/>
              </a:rPr>
              <a:t>中嶋塾</a:t>
            </a:r>
            <a:r>
              <a:rPr lang="en-US" altLang="ja-JP" sz="2800" b="1" dirty="0">
                <a:latin typeface="Hiragino Sans W7" panose="020B0400000000000000" pitchFamily="34" charset="-128"/>
                <a:ea typeface="Hiragino Sans W7" panose="020B0400000000000000" pitchFamily="34" charset="-128"/>
              </a:rPr>
              <a:t> </a:t>
            </a:r>
            <a:r>
              <a:rPr lang="ja-JP" altLang="en-US" sz="2800" b="1">
                <a:latin typeface="Hiragino Sans W7" panose="020B0400000000000000" pitchFamily="34" charset="-128"/>
                <a:ea typeface="Hiragino Sans W7" panose="020B0400000000000000" pitchFamily="34" charset="-128"/>
              </a:rPr>
              <a:t>ダイジェスト</a:t>
            </a:r>
            <a:endParaRPr lang="ja-JP" altLang="en-US" sz="2800" b="1" dirty="0">
              <a:latin typeface="+mn-ea"/>
            </a:endParaRPr>
          </a:p>
        </p:txBody>
      </p:sp>
      <p:sp>
        <p:nvSpPr>
          <p:cNvPr id="15" name="スライド番号プレースホルダー 13">
            <a:extLst>
              <a:ext uri="{FF2B5EF4-FFF2-40B4-BE49-F238E27FC236}">
                <a16:creationId xmlns:a16="http://schemas.microsoft.com/office/drawing/2014/main" id="{F56137F7-89CE-104B-AEE2-CD696822CBB6}"/>
              </a:ext>
            </a:extLst>
          </p:cNvPr>
          <p:cNvSpPr txBox="1">
            <a:spLocks/>
          </p:cNvSpPr>
          <p:nvPr/>
        </p:nvSpPr>
        <p:spPr>
          <a:xfrm>
            <a:off x="8610600" y="400188"/>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5</a:t>
            </a:fld>
            <a:endParaRPr lang="ja-JP" altLang="en-US" dirty="0">
              <a:latin typeface="+mn-ea"/>
            </a:endParaRPr>
          </a:p>
        </p:txBody>
      </p:sp>
      <p:pic>
        <p:nvPicPr>
          <p:cNvPr id="3" name="図 2" descr="人, 男, 持つ, 屋内 が含まれている画像&#10;&#10;自動的に生成された説明">
            <a:extLst>
              <a:ext uri="{FF2B5EF4-FFF2-40B4-BE49-F238E27FC236}">
                <a16:creationId xmlns:a16="http://schemas.microsoft.com/office/drawing/2014/main" id="{11C03130-D0AB-EC44-A90C-E4D45C0CC724}"/>
              </a:ext>
            </a:extLst>
          </p:cNvPr>
          <p:cNvPicPr>
            <a:picLocks noChangeAspect="1"/>
          </p:cNvPicPr>
          <p:nvPr/>
        </p:nvPicPr>
        <p:blipFill>
          <a:blip r:embed="rId4"/>
          <a:stretch>
            <a:fillRect/>
          </a:stretch>
        </p:blipFill>
        <p:spPr>
          <a:xfrm>
            <a:off x="8184995" y="981308"/>
            <a:ext cx="2865863" cy="2206507"/>
          </a:xfrm>
          <a:prstGeom prst="rect">
            <a:avLst/>
          </a:prstGeom>
        </p:spPr>
      </p:pic>
      <p:sp>
        <p:nvSpPr>
          <p:cNvPr id="13" name="正方形/長方形 12">
            <a:extLst>
              <a:ext uri="{FF2B5EF4-FFF2-40B4-BE49-F238E27FC236}">
                <a16:creationId xmlns:a16="http://schemas.microsoft.com/office/drawing/2014/main" id="{DC8BB153-9735-B64C-9087-7BCA1A90E938}"/>
              </a:ext>
            </a:extLst>
          </p:cNvPr>
          <p:cNvSpPr/>
          <p:nvPr/>
        </p:nvSpPr>
        <p:spPr>
          <a:xfrm>
            <a:off x="66487" y="933916"/>
            <a:ext cx="1724099" cy="6760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rgbClr val="FF0000"/>
                </a:solidFill>
                <a:latin typeface="Hiragino Sans W7" panose="020B0400000000000000" pitchFamily="34" charset="-128"/>
                <a:ea typeface="Hiragino Sans W7" panose="020B0400000000000000" pitchFamily="34" charset="-128"/>
              </a:rPr>
              <a:t>小森理事</a:t>
            </a:r>
          </a:p>
        </p:txBody>
      </p:sp>
      <p:sp>
        <p:nvSpPr>
          <p:cNvPr id="41" name="テキスト ボックス 40">
            <a:extLst>
              <a:ext uri="{FF2B5EF4-FFF2-40B4-BE49-F238E27FC236}">
                <a16:creationId xmlns:a16="http://schemas.microsoft.com/office/drawing/2014/main" id="{4A06DF8D-CF85-8C4B-93B7-2B9E0604B785}"/>
              </a:ext>
            </a:extLst>
          </p:cNvPr>
          <p:cNvSpPr txBox="1"/>
          <p:nvPr/>
        </p:nvSpPr>
        <p:spPr>
          <a:xfrm>
            <a:off x="273511" y="1859340"/>
            <a:ext cx="7466989" cy="3046988"/>
          </a:xfrm>
          <a:prstGeom prst="rect">
            <a:avLst/>
          </a:prstGeom>
          <a:noFill/>
        </p:spPr>
        <p:txBody>
          <a:bodyPr wrap="square" rtlCol="0">
            <a:spAutoFit/>
          </a:bodyPr>
          <a:lstStyle/>
          <a:p>
            <a:r>
              <a:rPr lang="ja-JP" altLang="en-US" sz="2400" b="1">
                <a:latin typeface="Hiragino Sans W7" panose="020B0400000000000000" pitchFamily="34" charset="-128"/>
                <a:ea typeface="Hiragino Sans W7" panose="020B0400000000000000" pitchFamily="34" charset="-128"/>
              </a:rPr>
              <a:t>・ビッグアップルさんが一気に４０店舗に。</a:t>
            </a:r>
            <a:endParaRPr lang="en-US" altLang="ja-JP" sz="2400" b="1" dirty="0">
              <a:latin typeface="Hiragino Sans W7" panose="020B0400000000000000" pitchFamily="34" charset="-128"/>
              <a:ea typeface="Hiragino Sans W7" panose="020B0400000000000000" pitchFamily="34" charset="-128"/>
            </a:endParaRPr>
          </a:p>
          <a:p>
            <a:r>
              <a:rPr lang="ja-JP" altLang="en-US" sz="2400" b="1">
                <a:latin typeface="Hiragino Sans W7" panose="020B0400000000000000" pitchFamily="34" charset="-128"/>
                <a:ea typeface="Hiragino Sans W7" panose="020B0400000000000000" pitchFamily="34" charset="-128"/>
              </a:rPr>
              <a:t>・メガガイアさんから社員が流出。</a:t>
            </a:r>
            <a:endParaRPr lang="en-US" altLang="ja-JP" sz="2400" b="1" dirty="0">
              <a:latin typeface="Hiragino Sans W7" panose="020B0400000000000000" pitchFamily="34" charset="-128"/>
              <a:ea typeface="Hiragino Sans W7" panose="020B0400000000000000" pitchFamily="34" charset="-128"/>
            </a:endParaRPr>
          </a:p>
          <a:p>
            <a:r>
              <a:rPr lang="ja-JP" altLang="en-US" sz="2400" b="1">
                <a:latin typeface="Hiragino Sans W7" panose="020B0400000000000000" pitchFamily="34" charset="-128"/>
                <a:ea typeface="Hiragino Sans W7" panose="020B0400000000000000" pitchFamily="34" charset="-128"/>
              </a:rPr>
              <a:t>・年末には７０００店舗になるなどはどうでもいいこと。</a:t>
            </a:r>
            <a:endParaRPr lang="en-US" altLang="ja-JP" sz="2400" b="1" dirty="0">
              <a:latin typeface="Hiragino Sans W7" panose="020B0400000000000000" pitchFamily="34" charset="-128"/>
              <a:ea typeface="Hiragino Sans W7" panose="020B0400000000000000" pitchFamily="34" charset="-128"/>
            </a:endParaRPr>
          </a:p>
          <a:p>
            <a:r>
              <a:rPr lang="ja-JP" altLang="en-US" sz="2400" b="1">
                <a:latin typeface="Hiragino Sans W7" panose="020B0400000000000000" pitchFamily="34" charset="-128"/>
                <a:ea typeface="Hiragino Sans W7" panose="020B0400000000000000" pitchFamily="34" charset="-128"/>
              </a:rPr>
              <a:t>・ゴープラ小手指がオープン。</a:t>
            </a:r>
            <a:endParaRPr lang="en-US" altLang="ja-JP" sz="2400" b="1" dirty="0">
              <a:latin typeface="Hiragino Sans W7" panose="020B0400000000000000" pitchFamily="34" charset="-128"/>
              <a:ea typeface="Hiragino Sans W7" panose="020B0400000000000000" pitchFamily="34" charset="-128"/>
            </a:endParaRPr>
          </a:p>
          <a:p>
            <a:r>
              <a:rPr lang="en-US" altLang="ja-JP" sz="2400" b="1" dirty="0">
                <a:latin typeface="Hiragino Sans W7" panose="020B0400000000000000" pitchFamily="34" charset="-128"/>
                <a:ea typeface="Hiragino Sans W7" panose="020B0400000000000000" pitchFamily="34" charset="-128"/>
              </a:rPr>
              <a:t>1</a:t>
            </a:r>
            <a:r>
              <a:rPr lang="ja-JP" altLang="en-US" sz="2400" b="1">
                <a:latin typeface="Hiragino Sans W7" panose="020B0400000000000000" pitchFamily="34" charset="-128"/>
                <a:ea typeface="Hiragino Sans W7" panose="020B0400000000000000" pitchFamily="34" charset="-128"/>
              </a:rPr>
              <a:t>円と</a:t>
            </a:r>
            <a:r>
              <a:rPr lang="en-US" altLang="ja-JP" sz="2400" b="1" dirty="0">
                <a:latin typeface="Hiragino Sans W7" panose="020B0400000000000000" pitchFamily="34" charset="-128"/>
                <a:ea typeface="Hiragino Sans W7" panose="020B0400000000000000" pitchFamily="34" charset="-128"/>
              </a:rPr>
              <a:t>20</a:t>
            </a:r>
            <a:r>
              <a:rPr lang="ja-JP" altLang="en-US" sz="2400" b="1">
                <a:latin typeface="Hiragino Sans W7" panose="020B0400000000000000" pitchFamily="34" charset="-128"/>
                <a:ea typeface="Hiragino Sans W7" panose="020B0400000000000000" pitchFamily="34" charset="-128"/>
              </a:rPr>
              <a:t>円という新ゴープラスタイル。</a:t>
            </a:r>
            <a:endParaRPr lang="en-US" altLang="ja-JP" sz="2400" b="1" dirty="0">
              <a:latin typeface="Hiragino Sans W7" panose="020B0400000000000000" pitchFamily="34" charset="-128"/>
              <a:ea typeface="Hiragino Sans W7" panose="020B0400000000000000" pitchFamily="34" charset="-128"/>
            </a:endParaRPr>
          </a:p>
          <a:p>
            <a:r>
              <a:rPr lang="ja-JP" altLang="en-US" sz="2400" b="1">
                <a:latin typeface="Hiragino Sans W7" panose="020B0400000000000000" pitchFamily="34" charset="-128"/>
                <a:ea typeface="Hiragino Sans W7" panose="020B0400000000000000" pitchFamily="34" charset="-128"/>
              </a:rPr>
              <a:t>競合のパラッツォが辞めたことが要因。</a:t>
            </a:r>
            <a:endParaRPr lang="en-US" altLang="ja-JP" sz="2400" b="1" dirty="0">
              <a:latin typeface="Hiragino Sans W7" panose="020B0400000000000000" pitchFamily="34" charset="-128"/>
              <a:ea typeface="Hiragino Sans W7" panose="020B0400000000000000" pitchFamily="34" charset="-128"/>
            </a:endParaRPr>
          </a:p>
          <a:p>
            <a:endParaRPr lang="en-US" altLang="ja-JP" sz="2400" b="1" dirty="0">
              <a:latin typeface="Hiragino Sans W7" panose="020B0400000000000000" pitchFamily="34" charset="-128"/>
              <a:ea typeface="Hiragino Sans W7" panose="020B0400000000000000" pitchFamily="34" charset="-128"/>
            </a:endParaRPr>
          </a:p>
        </p:txBody>
      </p:sp>
      <p:sp>
        <p:nvSpPr>
          <p:cNvPr id="2" name="正方形/長方形 1">
            <a:extLst>
              <a:ext uri="{FF2B5EF4-FFF2-40B4-BE49-F238E27FC236}">
                <a16:creationId xmlns:a16="http://schemas.microsoft.com/office/drawing/2014/main" id="{39F86236-3DFF-D74D-AF7E-00232BAA53F5}"/>
              </a:ext>
            </a:extLst>
          </p:cNvPr>
          <p:cNvSpPr/>
          <p:nvPr/>
        </p:nvSpPr>
        <p:spPr>
          <a:xfrm>
            <a:off x="2127738" y="933916"/>
            <a:ext cx="3182816" cy="676042"/>
          </a:xfrm>
          <a:prstGeom prst="rect">
            <a:avLst/>
          </a:prstGeom>
          <a:solidFill>
            <a:srgbClr val="004E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latin typeface="Hiragino Sans W6" panose="020B0400000000000000" pitchFamily="34" charset="-128"/>
                <a:ea typeface="Hiragino Sans W6" panose="020B0400000000000000" pitchFamily="34" charset="-128"/>
              </a:rPr>
              <a:t>全国業界講話</a:t>
            </a:r>
          </a:p>
        </p:txBody>
      </p:sp>
    </p:spTree>
    <p:extLst>
      <p:ext uri="{BB962C8B-B14F-4D97-AF65-F5344CB8AC3E}">
        <p14:creationId xmlns:p14="http://schemas.microsoft.com/office/powerpoint/2010/main" val="353991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a:extLst>
              <a:ext uri="{FF2B5EF4-FFF2-40B4-BE49-F238E27FC236}">
                <a16:creationId xmlns:a16="http://schemas.microsoft.com/office/drawing/2014/main" id="{8824952C-BC04-5E4F-A84E-331EEEBAD83E}"/>
              </a:ext>
            </a:extLst>
          </p:cNvPr>
          <p:cNvGraphicFramePr>
            <a:graphicFrameLocks/>
          </p:cNvGraphicFramePr>
          <p:nvPr>
            <p:extLst>
              <p:ext uri="{D42A27DB-BD31-4B8C-83A1-F6EECF244321}">
                <p14:modId xmlns:p14="http://schemas.microsoft.com/office/powerpoint/2010/main" val="694769111"/>
              </p:ext>
            </p:extLst>
          </p:nvPr>
        </p:nvGraphicFramePr>
        <p:xfrm>
          <a:off x="45805" y="896102"/>
          <a:ext cx="9458793" cy="5675276"/>
        </p:xfrm>
        <a:graphic>
          <a:graphicData uri="http://schemas.openxmlformats.org/drawingml/2006/chart">
            <c:chart xmlns:c="http://schemas.openxmlformats.org/drawingml/2006/chart" xmlns:r="http://schemas.openxmlformats.org/officeDocument/2006/relationships" r:id="rId3"/>
          </a:graphicData>
        </a:graphic>
      </p:graphicFrame>
      <p:sp>
        <p:nvSpPr>
          <p:cNvPr id="23" name="正方形/長方形 22">
            <a:extLst>
              <a:ext uri="{FF2B5EF4-FFF2-40B4-BE49-F238E27FC236}">
                <a16:creationId xmlns:a16="http://schemas.microsoft.com/office/drawing/2014/main" id="{1C2D128B-9F96-3742-B67F-2A478A778C5A}"/>
              </a:ext>
            </a:extLst>
          </p:cNvPr>
          <p:cNvSpPr/>
          <p:nvPr/>
        </p:nvSpPr>
        <p:spPr>
          <a:xfrm>
            <a:off x="768106" y="5917163"/>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latin typeface="Hiragino Sans W6" panose="020B0400000000000000" pitchFamily="34" charset="-128"/>
                <a:ea typeface="Hiragino Sans W6" panose="020B0400000000000000" pitchFamily="34" charset="-128"/>
              </a:rPr>
              <a:t>物語</a:t>
            </a:r>
            <a:r>
              <a:rPr kumimoji="1" lang="en-US" altLang="ja-JP" sz="1050" b="1" dirty="0">
                <a:solidFill>
                  <a:schemeClr val="tx1"/>
                </a:solidFill>
                <a:latin typeface="Hiragino Sans W6" panose="020B0400000000000000" pitchFamily="34" charset="-128"/>
                <a:ea typeface="Hiragino Sans W6" panose="020B0400000000000000" pitchFamily="34" charset="-128"/>
              </a:rPr>
              <a:t>2nd</a:t>
            </a:r>
            <a:endParaRPr kumimoji="1" lang="ja-JP" altLang="en-US" sz="1050" b="1">
              <a:solidFill>
                <a:schemeClr val="tx1"/>
              </a:solidFill>
              <a:latin typeface="Hiragino Sans W6" panose="020B0400000000000000" pitchFamily="34" charset="-128"/>
              <a:ea typeface="Hiragino Sans W6" panose="020B0400000000000000" pitchFamily="34" charset="-128"/>
            </a:endParaRPr>
          </a:p>
        </p:txBody>
      </p:sp>
      <p:sp>
        <p:nvSpPr>
          <p:cNvPr id="24" name="正方形/長方形 23">
            <a:extLst>
              <a:ext uri="{FF2B5EF4-FFF2-40B4-BE49-F238E27FC236}">
                <a16:creationId xmlns:a16="http://schemas.microsoft.com/office/drawing/2014/main" id="{66BA0951-1E04-5F47-A8E6-BCDFEC50D5E2}"/>
              </a:ext>
            </a:extLst>
          </p:cNvPr>
          <p:cNvSpPr/>
          <p:nvPr/>
        </p:nvSpPr>
        <p:spPr>
          <a:xfrm>
            <a:off x="768106" y="5603590"/>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a:solidFill>
                  <a:schemeClr val="tx1"/>
                </a:solidFill>
                <a:latin typeface="Hiragino Sans W6" panose="020B0400000000000000" pitchFamily="34" charset="-128"/>
                <a:ea typeface="Hiragino Sans W6" panose="020B0400000000000000" pitchFamily="34" charset="-128"/>
              </a:rPr>
              <a:t>アイマス</a:t>
            </a:r>
            <a:endParaRPr kumimoji="1" lang="ja-JP" altLang="en-US" sz="1050" b="1">
              <a:solidFill>
                <a:schemeClr val="tx1"/>
              </a:solidFill>
              <a:latin typeface="Hiragino Sans W6" panose="020B0400000000000000" pitchFamily="34" charset="-128"/>
              <a:ea typeface="Hiragino Sans W6" panose="020B0400000000000000" pitchFamily="34" charset="-128"/>
            </a:endParaRPr>
          </a:p>
        </p:txBody>
      </p:sp>
      <p:sp>
        <p:nvSpPr>
          <p:cNvPr id="25" name="正方形/長方形 24">
            <a:extLst>
              <a:ext uri="{FF2B5EF4-FFF2-40B4-BE49-F238E27FC236}">
                <a16:creationId xmlns:a16="http://schemas.microsoft.com/office/drawing/2014/main" id="{4B502B56-2833-2A40-9263-AA1345E1ECAB}"/>
              </a:ext>
            </a:extLst>
          </p:cNvPr>
          <p:cNvSpPr/>
          <p:nvPr/>
        </p:nvSpPr>
        <p:spPr>
          <a:xfrm>
            <a:off x="768106" y="5312129"/>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latin typeface="Hiragino Sans W6" panose="020B0400000000000000" pitchFamily="34" charset="-128"/>
                <a:ea typeface="Hiragino Sans W6" panose="020B0400000000000000" pitchFamily="34" charset="-128"/>
              </a:rPr>
              <a:t>JAWS3</a:t>
            </a:r>
            <a:endParaRPr kumimoji="1" lang="ja-JP" altLang="en-US" sz="1050" b="1">
              <a:solidFill>
                <a:schemeClr val="tx1"/>
              </a:solidFill>
              <a:latin typeface="Hiragino Sans W6" panose="020B0400000000000000" pitchFamily="34" charset="-128"/>
              <a:ea typeface="Hiragino Sans W6" panose="020B0400000000000000" pitchFamily="34" charset="-128"/>
            </a:endParaRPr>
          </a:p>
        </p:txBody>
      </p:sp>
      <p:sp>
        <p:nvSpPr>
          <p:cNvPr id="26" name="正方形/長方形 25">
            <a:extLst>
              <a:ext uri="{FF2B5EF4-FFF2-40B4-BE49-F238E27FC236}">
                <a16:creationId xmlns:a16="http://schemas.microsoft.com/office/drawing/2014/main" id="{32E2CF94-74D7-894A-96E1-B8F6819172E0}"/>
              </a:ext>
            </a:extLst>
          </p:cNvPr>
          <p:cNvSpPr/>
          <p:nvPr/>
        </p:nvSpPr>
        <p:spPr>
          <a:xfrm>
            <a:off x="768106" y="5029464"/>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a:solidFill>
                  <a:schemeClr val="tx1"/>
                </a:solidFill>
                <a:latin typeface="Hiragino Sans W6" panose="020B0400000000000000" pitchFamily="34" charset="-128"/>
                <a:ea typeface="Hiragino Sans W6" panose="020B0400000000000000" pitchFamily="34" charset="-128"/>
              </a:rPr>
              <a:t>ジューシー</a:t>
            </a:r>
            <a:endParaRPr kumimoji="1" lang="ja-JP" altLang="en-US" sz="800" b="1">
              <a:solidFill>
                <a:schemeClr val="tx1"/>
              </a:solidFill>
              <a:latin typeface="Hiragino Sans W6" panose="020B0400000000000000" pitchFamily="34" charset="-128"/>
              <a:ea typeface="Hiragino Sans W6" panose="020B0400000000000000" pitchFamily="34" charset="-128"/>
            </a:endParaRPr>
          </a:p>
        </p:txBody>
      </p:sp>
      <p:sp>
        <p:nvSpPr>
          <p:cNvPr id="28" name="正方形/長方形 27">
            <a:extLst>
              <a:ext uri="{FF2B5EF4-FFF2-40B4-BE49-F238E27FC236}">
                <a16:creationId xmlns:a16="http://schemas.microsoft.com/office/drawing/2014/main" id="{DC5DE8DC-81BB-6747-AF9D-33C875DC2C50}"/>
              </a:ext>
            </a:extLst>
          </p:cNvPr>
          <p:cNvSpPr/>
          <p:nvPr/>
        </p:nvSpPr>
        <p:spPr>
          <a:xfrm>
            <a:off x="3768637" y="5927965"/>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a:solidFill>
                  <a:schemeClr val="tx1"/>
                </a:solidFill>
                <a:latin typeface="Hiragino Sans W6" panose="020B0400000000000000" pitchFamily="34" charset="-128"/>
                <a:ea typeface="Hiragino Sans W6" panose="020B0400000000000000" pitchFamily="34" charset="-128"/>
              </a:rPr>
              <a:t>戦国恋姫</a:t>
            </a:r>
            <a:endParaRPr kumimoji="1" lang="ja-JP" altLang="en-US" sz="1050" b="1">
              <a:solidFill>
                <a:schemeClr val="tx1"/>
              </a:solidFill>
              <a:latin typeface="Hiragino Sans W6" panose="020B0400000000000000" pitchFamily="34" charset="-128"/>
              <a:ea typeface="Hiragino Sans W6" panose="020B0400000000000000" pitchFamily="34" charset="-128"/>
            </a:endParaRPr>
          </a:p>
        </p:txBody>
      </p:sp>
      <p:sp>
        <p:nvSpPr>
          <p:cNvPr id="29" name="正方形/長方形 28">
            <a:extLst>
              <a:ext uri="{FF2B5EF4-FFF2-40B4-BE49-F238E27FC236}">
                <a16:creationId xmlns:a16="http://schemas.microsoft.com/office/drawing/2014/main" id="{5F2B4538-05CF-564F-8AAC-EDFC682160F1}"/>
              </a:ext>
            </a:extLst>
          </p:cNvPr>
          <p:cNvSpPr/>
          <p:nvPr/>
        </p:nvSpPr>
        <p:spPr>
          <a:xfrm>
            <a:off x="3768637" y="5647813"/>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latin typeface="Hiragino Sans W6" panose="020B0400000000000000" pitchFamily="34" charset="-128"/>
                <a:ea typeface="Hiragino Sans W6" panose="020B0400000000000000" pitchFamily="34" charset="-128"/>
              </a:rPr>
              <a:t>モンキー</a:t>
            </a:r>
          </a:p>
        </p:txBody>
      </p:sp>
      <p:sp>
        <p:nvSpPr>
          <p:cNvPr id="30" name="正方形/長方形 29">
            <a:extLst>
              <a:ext uri="{FF2B5EF4-FFF2-40B4-BE49-F238E27FC236}">
                <a16:creationId xmlns:a16="http://schemas.microsoft.com/office/drawing/2014/main" id="{E1D8239B-0A9B-2447-803A-48F15E2BA635}"/>
              </a:ext>
            </a:extLst>
          </p:cNvPr>
          <p:cNvSpPr/>
          <p:nvPr/>
        </p:nvSpPr>
        <p:spPr>
          <a:xfrm>
            <a:off x="4510757" y="5920062"/>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a:solidFill>
                  <a:schemeClr val="tx1"/>
                </a:solidFill>
                <a:latin typeface="Hiragino Sans W6" panose="020B0400000000000000" pitchFamily="34" charset="-128"/>
                <a:ea typeface="Hiragino Sans W6" panose="020B0400000000000000" pitchFamily="34" charset="-128"/>
              </a:rPr>
              <a:t>笑ゥ</a:t>
            </a:r>
            <a:endParaRPr kumimoji="1" lang="ja-JP" altLang="en-US" sz="1050" b="1">
              <a:solidFill>
                <a:schemeClr val="tx1"/>
              </a:solidFill>
              <a:latin typeface="Hiragino Sans W6" panose="020B0400000000000000" pitchFamily="34" charset="-128"/>
              <a:ea typeface="Hiragino Sans W6" panose="020B0400000000000000" pitchFamily="34" charset="-128"/>
            </a:endParaRPr>
          </a:p>
        </p:txBody>
      </p:sp>
      <p:sp>
        <p:nvSpPr>
          <p:cNvPr id="31" name="正方形/長方形 30">
            <a:extLst>
              <a:ext uri="{FF2B5EF4-FFF2-40B4-BE49-F238E27FC236}">
                <a16:creationId xmlns:a16="http://schemas.microsoft.com/office/drawing/2014/main" id="{9EDDC538-F113-4C45-882E-447B1B732081}"/>
              </a:ext>
            </a:extLst>
          </p:cNvPr>
          <p:cNvSpPr/>
          <p:nvPr/>
        </p:nvSpPr>
        <p:spPr>
          <a:xfrm>
            <a:off x="4510757" y="5653611"/>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latin typeface="Hiragino Sans W6" panose="020B0400000000000000" pitchFamily="34" charset="-128"/>
                <a:ea typeface="Hiragino Sans W6" panose="020B0400000000000000" pitchFamily="34" charset="-128"/>
              </a:rPr>
              <a:t>パト</a:t>
            </a:r>
          </a:p>
        </p:txBody>
      </p:sp>
      <p:sp>
        <p:nvSpPr>
          <p:cNvPr id="32" name="正方形/長方形 31">
            <a:extLst>
              <a:ext uri="{FF2B5EF4-FFF2-40B4-BE49-F238E27FC236}">
                <a16:creationId xmlns:a16="http://schemas.microsoft.com/office/drawing/2014/main" id="{E8BF6BB7-9BF9-8E46-92DB-7B2284CCB12E}"/>
              </a:ext>
            </a:extLst>
          </p:cNvPr>
          <p:cNvSpPr/>
          <p:nvPr/>
        </p:nvSpPr>
        <p:spPr>
          <a:xfrm>
            <a:off x="6769168" y="5917163"/>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tx1"/>
                </a:solidFill>
                <a:latin typeface="Hiragino Sans W6" panose="020B0400000000000000" pitchFamily="34" charset="-128"/>
                <a:ea typeface="Hiragino Sans W6" panose="020B0400000000000000" pitchFamily="34" charset="-128"/>
              </a:rPr>
              <a:t>GANTZ</a:t>
            </a:r>
            <a:endParaRPr kumimoji="1" lang="ja-JP" altLang="en-US" sz="1050" b="1">
              <a:solidFill>
                <a:schemeClr val="tx1"/>
              </a:solidFill>
              <a:latin typeface="Hiragino Sans W6" panose="020B0400000000000000" pitchFamily="34" charset="-128"/>
              <a:ea typeface="Hiragino Sans W6" panose="020B0400000000000000" pitchFamily="34" charset="-128"/>
            </a:endParaRPr>
          </a:p>
        </p:txBody>
      </p:sp>
      <p:sp>
        <p:nvSpPr>
          <p:cNvPr id="33" name="正方形/長方形 32">
            <a:extLst>
              <a:ext uri="{FF2B5EF4-FFF2-40B4-BE49-F238E27FC236}">
                <a16:creationId xmlns:a16="http://schemas.microsoft.com/office/drawing/2014/main" id="{C7E01983-9CE3-6E4A-A068-5334E7DAB216}"/>
              </a:ext>
            </a:extLst>
          </p:cNvPr>
          <p:cNvSpPr/>
          <p:nvPr/>
        </p:nvSpPr>
        <p:spPr>
          <a:xfrm>
            <a:off x="6769168" y="5624446"/>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latin typeface="Hiragino Sans W6" panose="020B0400000000000000" pitchFamily="34" charset="-128"/>
                <a:ea typeface="Hiragino Sans W6" panose="020B0400000000000000" pitchFamily="34" charset="-128"/>
              </a:rPr>
              <a:t>中森</a:t>
            </a:r>
          </a:p>
        </p:txBody>
      </p:sp>
      <p:sp>
        <p:nvSpPr>
          <p:cNvPr id="34" name="正方形/長方形 33">
            <a:extLst>
              <a:ext uri="{FF2B5EF4-FFF2-40B4-BE49-F238E27FC236}">
                <a16:creationId xmlns:a16="http://schemas.microsoft.com/office/drawing/2014/main" id="{3DB21A05-892A-A347-B59F-B259F8E738BA}"/>
              </a:ext>
            </a:extLst>
          </p:cNvPr>
          <p:cNvSpPr/>
          <p:nvPr/>
        </p:nvSpPr>
        <p:spPr>
          <a:xfrm>
            <a:off x="6769168" y="5331729"/>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tx1"/>
                </a:solidFill>
                <a:latin typeface="Hiragino Sans W6" panose="020B0400000000000000" pitchFamily="34" charset="-128"/>
                <a:ea typeface="Hiragino Sans W6" panose="020B0400000000000000" pitchFamily="34" charset="-128"/>
              </a:rPr>
              <a:t>DD</a:t>
            </a:r>
            <a:r>
              <a:rPr lang="ja-JP" altLang="en-US" sz="1050" b="1">
                <a:solidFill>
                  <a:schemeClr val="tx1"/>
                </a:solidFill>
                <a:latin typeface="Hiragino Sans W6" panose="020B0400000000000000" pitchFamily="34" charset="-128"/>
                <a:ea typeface="Hiragino Sans W6" panose="020B0400000000000000" pitchFamily="34" charset="-128"/>
              </a:rPr>
              <a:t>北斗</a:t>
            </a:r>
            <a:endParaRPr kumimoji="1" lang="ja-JP" altLang="en-US" sz="1050" b="1">
              <a:solidFill>
                <a:schemeClr val="tx1"/>
              </a:solidFill>
              <a:latin typeface="Hiragino Sans W6" panose="020B0400000000000000" pitchFamily="34" charset="-128"/>
              <a:ea typeface="Hiragino Sans W6" panose="020B0400000000000000" pitchFamily="34" charset="-128"/>
            </a:endParaRPr>
          </a:p>
        </p:txBody>
      </p:sp>
      <p:sp>
        <p:nvSpPr>
          <p:cNvPr id="35" name="正方形/長方形 34">
            <a:extLst>
              <a:ext uri="{FF2B5EF4-FFF2-40B4-BE49-F238E27FC236}">
                <a16:creationId xmlns:a16="http://schemas.microsoft.com/office/drawing/2014/main" id="{4AEC0B4F-3532-8549-9364-05502A5CFEB8}"/>
              </a:ext>
            </a:extLst>
          </p:cNvPr>
          <p:cNvSpPr/>
          <p:nvPr/>
        </p:nvSpPr>
        <p:spPr>
          <a:xfrm>
            <a:off x="6769168" y="5033582"/>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latin typeface="Hiragino Sans W6" panose="020B0400000000000000" pitchFamily="34" charset="-128"/>
                <a:ea typeface="Hiragino Sans W6" panose="020B0400000000000000" pitchFamily="34" charset="-128"/>
              </a:rPr>
              <a:t>韋駄天</a:t>
            </a:r>
          </a:p>
        </p:txBody>
      </p:sp>
      <p:sp>
        <p:nvSpPr>
          <p:cNvPr id="36" name="正方形/長方形 35">
            <a:extLst>
              <a:ext uri="{FF2B5EF4-FFF2-40B4-BE49-F238E27FC236}">
                <a16:creationId xmlns:a16="http://schemas.microsoft.com/office/drawing/2014/main" id="{B6504C6C-BB06-FC4B-ACA1-D3A3C163F138}"/>
              </a:ext>
            </a:extLst>
          </p:cNvPr>
          <p:cNvSpPr/>
          <p:nvPr/>
        </p:nvSpPr>
        <p:spPr>
          <a:xfrm>
            <a:off x="8289090" y="5912975"/>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latin typeface="Hiragino Sans W6" panose="020B0400000000000000" pitchFamily="34" charset="-128"/>
                <a:ea typeface="Hiragino Sans W6" panose="020B0400000000000000" pitchFamily="34" charset="-128"/>
              </a:rPr>
              <a:t>タロウ</a:t>
            </a:r>
          </a:p>
        </p:txBody>
      </p:sp>
      <p:sp>
        <p:nvSpPr>
          <p:cNvPr id="37" name="正方形/長方形 36">
            <a:extLst>
              <a:ext uri="{FF2B5EF4-FFF2-40B4-BE49-F238E27FC236}">
                <a16:creationId xmlns:a16="http://schemas.microsoft.com/office/drawing/2014/main" id="{98A6D124-0ECB-1348-8973-831E74716022}"/>
              </a:ext>
            </a:extLst>
          </p:cNvPr>
          <p:cNvSpPr/>
          <p:nvPr/>
        </p:nvSpPr>
        <p:spPr>
          <a:xfrm>
            <a:off x="8295005" y="5612355"/>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a:solidFill>
                  <a:schemeClr val="tx1"/>
                </a:solidFill>
                <a:latin typeface="Hiragino Sans W6" panose="020B0400000000000000" pitchFamily="34" charset="-128"/>
                <a:ea typeface="Hiragino Sans W6" panose="020B0400000000000000" pitchFamily="34" charset="-128"/>
              </a:rPr>
              <a:t>ヴァルヴ</a:t>
            </a:r>
            <a:endParaRPr kumimoji="1" lang="ja-JP" altLang="en-US" sz="1050" b="1">
              <a:solidFill>
                <a:schemeClr val="tx1"/>
              </a:solidFill>
              <a:latin typeface="Hiragino Sans W6" panose="020B0400000000000000" pitchFamily="34" charset="-128"/>
              <a:ea typeface="Hiragino Sans W6" panose="020B0400000000000000" pitchFamily="34" charset="-128"/>
            </a:endParaRPr>
          </a:p>
        </p:txBody>
      </p:sp>
      <p:sp>
        <p:nvSpPr>
          <p:cNvPr id="39" name="正方形/長方形 38">
            <a:extLst>
              <a:ext uri="{FF2B5EF4-FFF2-40B4-BE49-F238E27FC236}">
                <a16:creationId xmlns:a16="http://schemas.microsoft.com/office/drawing/2014/main" id="{E0F48950-92C7-E24C-8860-55796B94DEB8}"/>
              </a:ext>
            </a:extLst>
          </p:cNvPr>
          <p:cNvSpPr/>
          <p:nvPr/>
        </p:nvSpPr>
        <p:spPr>
          <a:xfrm>
            <a:off x="8289090" y="5298814"/>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latin typeface="Hiragino Sans W6" panose="020B0400000000000000" pitchFamily="34" charset="-128"/>
                <a:ea typeface="Hiragino Sans W6" panose="020B0400000000000000" pitchFamily="34" charset="-128"/>
              </a:rPr>
              <a:t>ギンパラ</a:t>
            </a:r>
          </a:p>
        </p:txBody>
      </p:sp>
      <p:sp>
        <p:nvSpPr>
          <p:cNvPr id="40" name="正方形/長方形 39">
            <a:extLst>
              <a:ext uri="{FF2B5EF4-FFF2-40B4-BE49-F238E27FC236}">
                <a16:creationId xmlns:a16="http://schemas.microsoft.com/office/drawing/2014/main" id="{CFDF12F3-2D74-F849-889A-88F0D227228D}"/>
              </a:ext>
            </a:extLst>
          </p:cNvPr>
          <p:cNvSpPr/>
          <p:nvPr/>
        </p:nvSpPr>
        <p:spPr>
          <a:xfrm>
            <a:off x="4775201" y="3297156"/>
            <a:ext cx="1603416" cy="61622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Sans W6" panose="020B0400000000000000" pitchFamily="34" charset="-128"/>
                <a:ea typeface="Hiragino Sans W6" panose="020B0400000000000000" pitchFamily="34" charset="-128"/>
              </a:rPr>
              <a:t>導入台数の</a:t>
            </a:r>
            <a:endParaRPr kumimoji="1" lang="en-US" altLang="ja-JP" b="1" dirty="0">
              <a:latin typeface="Hiragino Sans W6" panose="020B0400000000000000" pitchFamily="34" charset="-128"/>
              <a:ea typeface="Hiragino Sans W6" panose="020B0400000000000000" pitchFamily="34" charset="-128"/>
            </a:endParaRPr>
          </a:p>
          <a:p>
            <a:pPr algn="ctr"/>
            <a:r>
              <a:rPr kumimoji="1" lang="ja-JP" altLang="en-US" b="1">
                <a:latin typeface="Hiragino Sans W6" panose="020B0400000000000000" pitchFamily="34" charset="-128"/>
                <a:ea typeface="Hiragino Sans W6" panose="020B0400000000000000" pitchFamily="34" charset="-128"/>
              </a:rPr>
              <a:t>近似曲線</a:t>
            </a:r>
          </a:p>
        </p:txBody>
      </p:sp>
      <p:sp>
        <p:nvSpPr>
          <p:cNvPr id="41" name="正方形/長方形 40">
            <a:extLst>
              <a:ext uri="{FF2B5EF4-FFF2-40B4-BE49-F238E27FC236}">
                <a16:creationId xmlns:a16="http://schemas.microsoft.com/office/drawing/2014/main" id="{23CD1248-A9EB-DC43-AD61-B72CAFAFBCAE}"/>
              </a:ext>
            </a:extLst>
          </p:cNvPr>
          <p:cNvSpPr/>
          <p:nvPr/>
        </p:nvSpPr>
        <p:spPr>
          <a:xfrm>
            <a:off x="4920915" y="4596047"/>
            <a:ext cx="1603416" cy="61622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latin typeface="Hiragino Sans W6" panose="020B0400000000000000" pitchFamily="34" charset="-128"/>
                <a:ea typeface="Hiragino Sans W6" panose="020B0400000000000000" pitchFamily="34" charset="-128"/>
              </a:rPr>
              <a:t>客数</a:t>
            </a:r>
            <a:r>
              <a:rPr kumimoji="1" lang="ja-JP" altLang="en-US" b="1">
                <a:latin typeface="Hiragino Sans W6" panose="020B0400000000000000" pitchFamily="34" charset="-128"/>
                <a:ea typeface="Hiragino Sans W6" panose="020B0400000000000000" pitchFamily="34" charset="-128"/>
              </a:rPr>
              <a:t>の</a:t>
            </a:r>
            <a:endParaRPr kumimoji="1" lang="en-US" altLang="ja-JP" b="1" dirty="0">
              <a:latin typeface="Hiragino Sans W6" panose="020B0400000000000000" pitchFamily="34" charset="-128"/>
              <a:ea typeface="Hiragino Sans W6" panose="020B0400000000000000" pitchFamily="34" charset="-128"/>
            </a:endParaRPr>
          </a:p>
          <a:p>
            <a:pPr algn="ctr"/>
            <a:r>
              <a:rPr kumimoji="1" lang="ja-JP" altLang="en-US" b="1">
                <a:latin typeface="Hiragino Sans W6" panose="020B0400000000000000" pitchFamily="34" charset="-128"/>
                <a:ea typeface="Hiragino Sans W6" panose="020B0400000000000000" pitchFamily="34" charset="-128"/>
              </a:rPr>
              <a:t>近似曲線</a:t>
            </a:r>
          </a:p>
        </p:txBody>
      </p:sp>
      <p:sp>
        <p:nvSpPr>
          <p:cNvPr id="42" name="正方形/長方形 41">
            <a:extLst>
              <a:ext uri="{FF2B5EF4-FFF2-40B4-BE49-F238E27FC236}">
                <a16:creationId xmlns:a16="http://schemas.microsoft.com/office/drawing/2014/main" id="{554F4FBA-ED24-5E4E-8BD1-5948EA0C417F}"/>
              </a:ext>
            </a:extLst>
          </p:cNvPr>
          <p:cNvSpPr/>
          <p:nvPr/>
        </p:nvSpPr>
        <p:spPr>
          <a:xfrm>
            <a:off x="6446845" y="4004086"/>
            <a:ext cx="1149770" cy="284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C00000"/>
                </a:solidFill>
              </a:rPr>
              <a:t>22,000</a:t>
            </a:r>
            <a:r>
              <a:rPr kumimoji="1" lang="ja-JP" altLang="en-US">
                <a:solidFill>
                  <a:srgbClr val="C00000"/>
                </a:solidFill>
              </a:rPr>
              <a:t>人</a:t>
            </a:r>
          </a:p>
        </p:txBody>
      </p:sp>
      <p:sp>
        <p:nvSpPr>
          <p:cNvPr id="43" name="正方形/長方形 42">
            <a:extLst>
              <a:ext uri="{FF2B5EF4-FFF2-40B4-BE49-F238E27FC236}">
                <a16:creationId xmlns:a16="http://schemas.microsoft.com/office/drawing/2014/main" id="{711A5CD8-DDB8-D847-941C-475AC7E3189E}"/>
              </a:ext>
            </a:extLst>
          </p:cNvPr>
          <p:cNvSpPr/>
          <p:nvPr/>
        </p:nvSpPr>
        <p:spPr>
          <a:xfrm>
            <a:off x="8109991" y="4887033"/>
            <a:ext cx="1149770" cy="284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C00000"/>
                </a:solidFill>
              </a:rPr>
              <a:t>18</a:t>
            </a:r>
            <a:r>
              <a:rPr kumimoji="1" lang="en-US" altLang="ja-JP" dirty="0">
                <a:solidFill>
                  <a:srgbClr val="C00000"/>
                </a:solidFill>
              </a:rPr>
              <a:t>,650</a:t>
            </a:r>
            <a:r>
              <a:rPr kumimoji="1" lang="ja-JP" altLang="en-US">
                <a:solidFill>
                  <a:srgbClr val="C00000"/>
                </a:solidFill>
              </a:rPr>
              <a:t>人</a:t>
            </a:r>
          </a:p>
        </p:txBody>
      </p:sp>
      <p:sp>
        <p:nvSpPr>
          <p:cNvPr id="44" name="正方形/長方形 43">
            <a:extLst>
              <a:ext uri="{FF2B5EF4-FFF2-40B4-BE49-F238E27FC236}">
                <a16:creationId xmlns:a16="http://schemas.microsoft.com/office/drawing/2014/main" id="{53D2C245-2174-C648-AF66-783130810CF4}"/>
              </a:ext>
            </a:extLst>
          </p:cNvPr>
          <p:cNvSpPr/>
          <p:nvPr/>
        </p:nvSpPr>
        <p:spPr>
          <a:xfrm>
            <a:off x="1212765" y="4235878"/>
            <a:ext cx="1149770" cy="284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C00000"/>
                </a:solidFill>
              </a:rPr>
              <a:t>20,500</a:t>
            </a:r>
            <a:r>
              <a:rPr kumimoji="1" lang="ja-JP" altLang="en-US">
                <a:solidFill>
                  <a:srgbClr val="C00000"/>
                </a:solidFill>
              </a:rPr>
              <a:t>人</a:t>
            </a:r>
          </a:p>
        </p:txBody>
      </p:sp>
      <p:sp>
        <p:nvSpPr>
          <p:cNvPr id="45" name="正方形/長方形 44">
            <a:extLst>
              <a:ext uri="{FF2B5EF4-FFF2-40B4-BE49-F238E27FC236}">
                <a16:creationId xmlns:a16="http://schemas.microsoft.com/office/drawing/2014/main" id="{7F5E0F6C-CDAD-E341-ADED-3C51EA6AC2B4}"/>
              </a:ext>
            </a:extLst>
          </p:cNvPr>
          <p:cNvSpPr/>
          <p:nvPr/>
        </p:nvSpPr>
        <p:spPr>
          <a:xfrm>
            <a:off x="5883723" y="1479331"/>
            <a:ext cx="1149770" cy="2848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54</a:t>
            </a:r>
            <a:r>
              <a:rPr kumimoji="1" lang="en-US" altLang="ja-JP" dirty="0">
                <a:solidFill>
                  <a:schemeClr val="bg1"/>
                </a:solidFill>
              </a:rPr>
              <a:t>,000</a:t>
            </a:r>
            <a:r>
              <a:rPr lang="ja-JP" altLang="en-US">
                <a:solidFill>
                  <a:schemeClr val="bg1"/>
                </a:solidFill>
              </a:rPr>
              <a:t>台</a:t>
            </a:r>
            <a:endParaRPr lang="en-US" altLang="ja-JP" dirty="0">
              <a:solidFill>
                <a:schemeClr val="bg1"/>
              </a:solidFill>
            </a:endParaRPr>
          </a:p>
        </p:txBody>
      </p:sp>
      <p:sp>
        <p:nvSpPr>
          <p:cNvPr id="46" name="正方形/長方形 45">
            <a:extLst>
              <a:ext uri="{FF2B5EF4-FFF2-40B4-BE49-F238E27FC236}">
                <a16:creationId xmlns:a16="http://schemas.microsoft.com/office/drawing/2014/main" id="{57A8D98A-983A-AD4B-B9EC-491E547EC198}"/>
              </a:ext>
            </a:extLst>
          </p:cNvPr>
          <p:cNvSpPr/>
          <p:nvPr/>
        </p:nvSpPr>
        <p:spPr>
          <a:xfrm>
            <a:off x="8085265" y="3154725"/>
            <a:ext cx="1149770" cy="2848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33,000</a:t>
            </a:r>
            <a:r>
              <a:rPr lang="ja-JP" altLang="en-US">
                <a:solidFill>
                  <a:schemeClr val="bg1"/>
                </a:solidFill>
              </a:rPr>
              <a:t>台</a:t>
            </a:r>
            <a:endParaRPr lang="en-US" altLang="ja-JP" dirty="0">
              <a:solidFill>
                <a:schemeClr val="bg1"/>
              </a:solidFill>
            </a:endParaRPr>
          </a:p>
        </p:txBody>
      </p:sp>
      <p:sp>
        <p:nvSpPr>
          <p:cNvPr id="47" name="正方形/長方形 46">
            <a:extLst>
              <a:ext uri="{FF2B5EF4-FFF2-40B4-BE49-F238E27FC236}">
                <a16:creationId xmlns:a16="http://schemas.microsoft.com/office/drawing/2014/main" id="{C319FC9D-9113-A14F-832F-76AAC87B9D93}"/>
              </a:ext>
            </a:extLst>
          </p:cNvPr>
          <p:cNvSpPr/>
          <p:nvPr/>
        </p:nvSpPr>
        <p:spPr>
          <a:xfrm>
            <a:off x="768106" y="2829107"/>
            <a:ext cx="1149770" cy="2848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3</a:t>
            </a:r>
            <a:r>
              <a:rPr lang="en-US" altLang="ja-JP" dirty="0">
                <a:solidFill>
                  <a:schemeClr val="bg1"/>
                </a:solidFill>
              </a:rPr>
              <a:t>6</a:t>
            </a:r>
            <a:r>
              <a:rPr kumimoji="1" lang="en-US" altLang="ja-JP" dirty="0">
                <a:solidFill>
                  <a:schemeClr val="bg1"/>
                </a:solidFill>
              </a:rPr>
              <a:t>,000</a:t>
            </a:r>
            <a:r>
              <a:rPr lang="ja-JP" altLang="en-US">
                <a:solidFill>
                  <a:schemeClr val="bg1"/>
                </a:solidFill>
              </a:rPr>
              <a:t>台</a:t>
            </a:r>
            <a:endParaRPr lang="en-US" altLang="ja-JP" dirty="0">
              <a:solidFill>
                <a:schemeClr val="bg1"/>
              </a:solidFill>
            </a:endParaRPr>
          </a:p>
        </p:txBody>
      </p:sp>
      <p:sp>
        <p:nvSpPr>
          <p:cNvPr id="48" name="正方形/長方形 47">
            <a:extLst>
              <a:ext uri="{FF2B5EF4-FFF2-40B4-BE49-F238E27FC236}">
                <a16:creationId xmlns:a16="http://schemas.microsoft.com/office/drawing/2014/main" id="{70F704C3-50F4-5F4E-8DA4-92B410206F6F}"/>
              </a:ext>
            </a:extLst>
          </p:cNvPr>
          <p:cNvSpPr/>
          <p:nvPr/>
        </p:nvSpPr>
        <p:spPr>
          <a:xfrm>
            <a:off x="9564328" y="1621762"/>
            <a:ext cx="2609875" cy="49496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latin typeface="Hiragino Sans W6" panose="020B0400000000000000" pitchFamily="34" charset="-128"/>
                <a:ea typeface="Hiragino Sans W6" panose="020B0400000000000000" pitchFamily="34" charset="-128"/>
              </a:rPr>
              <a:t>導入台数と客数の近似曲線を引くと、</a:t>
            </a:r>
            <a:endParaRPr kumimoji="1" lang="en-US" altLang="ja-JP" sz="1600" b="1" dirty="0">
              <a:latin typeface="Hiragino Sans W6" panose="020B0400000000000000" pitchFamily="34" charset="-128"/>
              <a:ea typeface="Hiragino Sans W6" panose="020B0400000000000000" pitchFamily="34" charset="-128"/>
            </a:endParaRPr>
          </a:p>
          <a:p>
            <a:pPr algn="ctr"/>
            <a:r>
              <a:rPr lang="ja-JP" altLang="en-US" sz="1600" b="1">
                <a:latin typeface="Hiragino Sans W6" panose="020B0400000000000000" pitchFamily="34" charset="-128"/>
                <a:ea typeface="Hiragino Sans W6" panose="020B0400000000000000" pitchFamily="34" charset="-128"/>
              </a:rPr>
              <a:t>台数はその月の導入台数によって大きく変化するが、客数は最大</a:t>
            </a:r>
            <a:r>
              <a:rPr lang="en-US" altLang="ja-JP" sz="1600" b="1" dirty="0">
                <a:latin typeface="Hiragino Sans W6" panose="020B0400000000000000" pitchFamily="34" charset="-128"/>
                <a:ea typeface="Hiragino Sans W6" panose="020B0400000000000000" pitchFamily="34" charset="-128"/>
              </a:rPr>
              <a:t>22,000</a:t>
            </a:r>
            <a:r>
              <a:rPr lang="ja-JP" altLang="en-US" sz="1600" b="1">
                <a:latin typeface="Hiragino Sans W6" panose="020B0400000000000000" pitchFamily="34" charset="-128"/>
                <a:ea typeface="Hiragino Sans W6" panose="020B0400000000000000" pitchFamily="34" charset="-128"/>
              </a:rPr>
              <a:t>人程度で止まり、</a:t>
            </a:r>
            <a:endParaRPr lang="en-US" altLang="ja-JP" sz="1600" b="1" dirty="0">
              <a:latin typeface="Hiragino Sans W6" panose="020B0400000000000000" pitchFamily="34" charset="-128"/>
              <a:ea typeface="Hiragino Sans W6" panose="020B0400000000000000" pitchFamily="34" charset="-128"/>
            </a:endParaRPr>
          </a:p>
          <a:p>
            <a:pPr algn="ctr"/>
            <a:r>
              <a:rPr kumimoji="1" lang="ja-JP" altLang="en-US" sz="1600" b="1">
                <a:latin typeface="Hiragino Sans W6" panose="020B0400000000000000" pitchFamily="34" charset="-128"/>
                <a:ea typeface="Hiragino Sans W6" panose="020B0400000000000000" pitchFamily="34" charset="-128"/>
              </a:rPr>
              <a:t>平均</a:t>
            </a:r>
            <a:r>
              <a:rPr kumimoji="1" lang="en-US" altLang="ja-JP" sz="1600" b="1" dirty="0">
                <a:latin typeface="Hiragino Sans W6" panose="020B0400000000000000" pitchFamily="34" charset="-128"/>
                <a:ea typeface="Hiragino Sans W6" panose="020B0400000000000000" pitchFamily="34" charset="-128"/>
              </a:rPr>
              <a:t>20,000</a:t>
            </a:r>
            <a:r>
              <a:rPr kumimoji="1" lang="ja-JP" altLang="en-US" sz="1600" b="1">
                <a:latin typeface="Hiragino Sans W6" panose="020B0400000000000000" pitchFamily="34" charset="-128"/>
                <a:ea typeface="Hiragino Sans W6" panose="020B0400000000000000" pitchFamily="34" charset="-128"/>
              </a:rPr>
              <a:t>人程度で変動が小さいことがわかる。</a:t>
            </a:r>
            <a:endParaRPr lang="en-US" altLang="ja-JP" sz="1600" b="1" dirty="0">
              <a:latin typeface="Hiragino Sans W6" panose="020B0400000000000000" pitchFamily="34" charset="-128"/>
              <a:ea typeface="Hiragino Sans W6" panose="020B0400000000000000" pitchFamily="34" charset="-128"/>
            </a:endParaRPr>
          </a:p>
          <a:p>
            <a:pPr algn="ctr"/>
            <a:endParaRPr kumimoji="1" lang="en-US" altLang="ja-JP" sz="1600" b="1" dirty="0">
              <a:latin typeface="Hiragino Sans W6" panose="020B0400000000000000" pitchFamily="34" charset="-128"/>
              <a:ea typeface="Hiragino Sans W6" panose="020B0400000000000000" pitchFamily="34" charset="-128"/>
            </a:endParaRPr>
          </a:p>
          <a:p>
            <a:pPr algn="ctr"/>
            <a:r>
              <a:rPr lang="ja-JP" altLang="en-US" sz="1600" b="1">
                <a:latin typeface="Hiragino Sans W6" panose="020B0400000000000000" pitchFamily="34" charset="-128"/>
                <a:ea typeface="Hiragino Sans W6" panose="020B0400000000000000" pitchFamily="34" charset="-128"/>
              </a:rPr>
              <a:t>これが現状の最新台の</a:t>
            </a:r>
            <a:endParaRPr lang="en-US" altLang="ja-JP" sz="1600" b="1" dirty="0">
              <a:latin typeface="Hiragino Sans W6" panose="020B0400000000000000" pitchFamily="34" charset="-128"/>
              <a:ea typeface="Hiragino Sans W6" panose="020B0400000000000000" pitchFamily="34" charset="-128"/>
            </a:endParaRPr>
          </a:p>
          <a:p>
            <a:pPr algn="ctr"/>
            <a:r>
              <a:rPr lang="ja-JP" altLang="en-US" sz="1600" b="1">
                <a:latin typeface="Hiragino Sans W6" panose="020B0400000000000000" pitchFamily="34" charset="-128"/>
                <a:ea typeface="Hiragino Sans W6" panose="020B0400000000000000" pitchFamily="34" charset="-128"/>
              </a:rPr>
              <a:t>見込み顧客である。</a:t>
            </a:r>
            <a:endParaRPr lang="en-US" altLang="ja-JP" sz="1600" b="1" dirty="0">
              <a:latin typeface="Hiragino Sans W6" panose="020B0400000000000000" pitchFamily="34" charset="-128"/>
              <a:ea typeface="Hiragino Sans W6" panose="020B0400000000000000" pitchFamily="34" charset="-128"/>
            </a:endParaRPr>
          </a:p>
          <a:p>
            <a:pPr algn="ctr"/>
            <a:endParaRPr kumimoji="1" lang="en-US" altLang="ja-JP" sz="1600" b="1" dirty="0">
              <a:latin typeface="Hiragino Sans W6" panose="020B0400000000000000" pitchFamily="34" charset="-128"/>
              <a:ea typeface="Hiragino Sans W6" panose="020B0400000000000000" pitchFamily="34" charset="-128"/>
            </a:endParaRPr>
          </a:p>
          <a:p>
            <a:pPr algn="ctr"/>
            <a:r>
              <a:rPr lang="ja-JP" altLang="en-US" sz="1600" b="1">
                <a:latin typeface="Hiragino Sans W6" panose="020B0400000000000000" pitchFamily="34" charset="-128"/>
                <a:ea typeface="Hiragino Sans W6" panose="020B0400000000000000" pitchFamily="34" charset="-128"/>
              </a:rPr>
              <a:t>この客数から、どの程度の台数が流入すると余ってしまうかの指標が引ける。</a:t>
            </a:r>
            <a:endParaRPr kumimoji="1" lang="ja-JP" altLang="en-US" sz="1600" b="1">
              <a:latin typeface="Hiragino Sans W6" panose="020B0400000000000000" pitchFamily="34" charset="-128"/>
              <a:ea typeface="Hiragino Sans W6" panose="020B0400000000000000" pitchFamily="34" charset="-128"/>
            </a:endParaRPr>
          </a:p>
        </p:txBody>
      </p:sp>
      <p:sp>
        <p:nvSpPr>
          <p:cNvPr id="49" name="正方形/長方形 48">
            <a:extLst>
              <a:ext uri="{FF2B5EF4-FFF2-40B4-BE49-F238E27FC236}">
                <a16:creationId xmlns:a16="http://schemas.microsoft.com/office/drawing/2014/main" id="{956DD3A6-E6A6-1E43-A362-8D28A696E6DD}"/>
              </a:ext>
            </a:extLst>
          </p:cNvPr>
          <p:cNvSpPr/>
          <p:nvPr/>
        </p:nvSpPr>
        <p:spPr>
          <a:xfrm>
            <a:off x="2804851" y="5164518"/>
            <a:ext cx="1149770" cy="284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C00000"/>
                </a:solidFill>
              </a:rPr>
              <a:t>8</a:t>
            </a:r>
            <a:r>
              <a:rPr kumimoji="1" lang="en-US" altLang="ja-JP" dirty="0">
                <a:solidFill>
                  <a:srgbClr val="C00000"/>
                </a:solidFill>
              </a:rPr>
              <a:t>,400</a:t>
            </a:r>
            <a:r>
              <a:rPr kumimoji="1" lang="ja-JP" altLang="en-US">
                <a:solidFill>
                  <a:srgbClr val="C00000"/>
                </a:solidFill>
              </a:rPr>
              <a:t>人</a:t>
            </a:r>
          </a:p>
        </p:txBody>
      </p:sp>
      <p:sp>
        <p:nvSpPr>
          <p:cNvPr id="50" name="正方形/長方形 49">
            <a:extLst>
              <a:ext uri="{FF2B5EF4-FFF2-40B4-BE49-F238E27FC236}">
                <a16:creationId xmlns:a16="http://schemas.microsoft.com/office/drawing/2014/main" id="{BA4F6943-9CFE-A84A-997A-EFD32A5B9055}"/>
              </a:ext>
            </a:extLst>
          </p:cNvPr>
          <p:cNvSpPr/>
          <p:nvPr/>
        </p:nvSpPr>
        <p:spPr>
          <a:xfrm>
            <a:off x="3445122" y="4146517"/>
            <a:ext cx="1149770" cy="2848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20,500</a:t>
            </a:r>
            <a:r>
              <a:rPr lang="ja-JP" altLang="en-US">
                <a:solidFill>
                  <a:schemeClr val="bg1"/>
                </a:solidFill>
              </a:rPr>
              <a:t>台</a:t>
            </a:r>
            <a:endParaRPr lang="en-US" altLang="ja-JP" dirty="0">
              <a:solidFill>
                <a:schemeClr val="bg1"/>
              </a:solidFill>
            </a:endParaRPr>
          </a:p>
        </p:txBody>
      </p:sp>
      <p:sp>
        <p:nvSpPr>
          <p:cNvPr id="51" name="正方形/長方形 50">
            <a:extLst>
              <a:ext uri="{FF2B5EF4-FFF2-40B4-BE49-F238E27FC236}">
                <a16:creationId xmlns:a16="http://schemas.microsoft.com/office/drawing/2014/main" id="{9B9E560E-7659-9E4C-8EF2-A7880E9DF0FA}"/>
              </a:ext>
            </a:extLst>
          </p:cNvPr>
          <p:cNvSpPr/>
          <p:nvPr/>
        </p:nvSpPr>
        <p:spPr>
          <a:xfrm>
            <a:off x="5422833" y="5910860"/>
            <a:ext cx="742120" cy="269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a:solidFill>
                  <a:schemeClr val="tx1"/>
                </a:solidFill>
                <a:latin typeface="Hiragino Sans W6" panose="020B0400000000000000" pitchFamily="34" charset="-128"/>
                <a:ea typeface="Hiragino Sans W6" panose="020B0400000000000000" pitchFamily="34" charset="-128"/>
              </a:rPr>
              <a:t>アリア</a:t>
            </a:r>
            <a:endParaRPr kumimoji="1" lang="ja-JP" altLang="en-US" sz="1050" b="1">
              <a:solidFill>
                <a:schemeClr val="tx1"/>
              </a:solidFill>
              <a:latin typeface="Hiragino Sans W6" panose="020B0400000000000000" pitchFamily="34" charset="-128"/>
              <a:ea typeface="Hiragino Sans W6" panose="020B0400000000000000" pitchFamily="34" charset="-128"/>
            </a:endParaRPr>
          </a:p>
        </p:txBody>
      </p:sp>
      <p:sp>
        <p:nvSpPr>
          <p:cNvPr id="52" name="正方形/長方形 51">
            <a:extLst>
              <a:ext uri="{FF2B5EF4-FFF2-40B4-BE49-F238E27FC236}">
                <a16:creationId xmlns:a16="http://schemas.microsoft.com/office/drawing/2014/main" id="{748E7199-239D-A44B-B287-F0619E94755E}"/>
              </a:ext>
            </a:extLst>
          </p:cNvPr>
          <p:cNvSpPr/>
          <p:nvPr/>
        </p:nvSpPr>
        <p:spPr>
          <a:xfrm>
            <a:off x="5374561" y="5259597"/>
            <a:ext cx="1149770" cy="2848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7</a:t>
            </a:r>
            <a:r>
              <a:rPr kumimoji="1" lang="en-US" altLang="ja-JP" dirty="0">
                <a:solidFill>
                  <a:schemeClr val="bg1"/>
                </a:solidFill>
              </a:rPr>
              <a:t>,500</a:t>
            </a:r>
            <a:r>
              <a:rPr lang="ja-JP" altLang="en-US">
                <a:solidFill>
                  <a:schemeClr val="bg1"/>
                </a:solidFill>
              </a:rPr>
              <a:t>台</a:t>
            </a:r>
            <a:endParaRPr lang="en-US" altLang="ja-JP" dirty="0">
              <a:solidFill>
                <a:schemeClr val="bg1"/>
              </a:solidFill>
            </a:endParaRPr>
          </a:p>
        </p:txBody>
      </p:sp>
      <p:sp>
        <p:nvSpPr>
          <p:cNvPr id="10" name="スライド番号プレースホルダー 13">
            <a:extLst>
              <a:ext uri="{FF2B5EF4-FFF2-40B4-BE49-F238E27FC236}">
                <a16:creationId xmlns:a16="http://schemas.microsoft.com/office/drawing/2014/main" id="{93A7E852-76EE-44C1-B569-9FCF8CB813F7}"/>
              </a:ext>
            </a:extLst>
          </p:cNvPr>
          <p:cNvSpPr>
            <a:spLocks noGrp="1"/>
          </p:cNvSpPr>
          <p:nvPr>
            <p:ph type="sldNum" sz="quarter" idx="12"/>
          </p:nvPr>
        </p:nvSpPr>
        <p:spPr>
          <a:xfrm>
            <a:off x="9772183" y="308582"/>
            <a:ext cx="500648" cy="365125"/>
          </a:xfrm>
        </p:spPr>
        <p:txBody>
          <a:bodyPr/>
          <a:lstStyle/>
          <a:p>
            <a:fld id="{E408A532-0522-44CF-BD9B-523C54AFD4C5}" type="slidenum">
              <a:rPr kumimoji="1" lang="ja-JP" altLang="en-US" smtClean="0"/>
              <a:t>6</a:t>
            </a:fld>
            <a:endParaRPr kumimoji="1" lang="ja-JP" altLang="en-US"/>
          </a:p>
        </p:txBody>
      </p:sp>
      <p:sp>
        <p:nvSpPr>
          <p:cNvPr id="9" name="タイトル 1">
            <a:extLst>
              <a:ext uri="{FF2B5EF4-FFF2-40B4-BE49-F238E27FC236}">
                <a16:creationId xmlns:a16="http://schemas.microsoft.com/office/drawing/2014/main" id="{FDBF43FF-1A87-9C48-8146-D2BE3644717A}"/>
              </a:ext>
            </a:extLst>
          </p:cNvPr>
          <p:cNvSpPr>
            <a:spLocks noGrp="1"/>
          </p:cNvSpPr>
          <p:nvPr>
            <p:ph type="title"/>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a:noAutofit/>
          </a:bodyPr>
          <a:lstStyle/>
          <a:p>
            <a:endParaRPr lang="ja-JP" altLang="en-US" sz="2800" b="1" dirty="0">
              <a:latin typeface="+mn-ea"/>
              <a:ea typeface="+mn-ea"/>
            </a:endParaRPr>
          </a:p>
        </p:txBody>
      </p:sp>
      <p:pic>
        <p:nvPicPr>
          <p:cNvPr id="12" name="図 11">
            <a:extLst>
              <a:ext uri="{FF2B5EF4-FFF2-40B4-BE49-F238E27FC236}">
                <a16:creationId xmlns:a16="http://schemas.microsoft.com/office/drawing/2014/main" id="{E26F5AC5-2658-4649-941E-98CA10910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6551" y="0"/>
            <a:ext cx="835450" cy="1657350"/>
          </a:xfrm>
          <a:prstGeom prst="rect">
            <a:avLst/>
          </a:prstGeom>
        </p:spPr>
      </p:pic>
      <p:sp>
        <p:nvSpPr>
          <p:cNvPr id="8" name="スライド番号プレースホルダー 1">
            <a:extLst>
              <a:ext uri="{FF2B5EF4-FFF2-40B4-BE49-F238E27FC236}">
                <a16:creationId xmlns:a16="http://schemas.microsoft.com/office/drawing/2014/main" id="{09445651-D536-FC41-8186-6D541FF5B5C8}"/>
              </a:ext>
            </a:extLst>
          </p:cNvPr>
          <p:cNvSpPr txBox="1">
            <a:spLocks/>
          </p:cNvSpPr>
          <p:nvPr/>
        </p:nvSpPr>
        <p:spPr>
          <a:xfrm>
            <a:off x="6638530" y="39880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6</a:t>
            </a:fld>
            <a:endParaRPr lang="ja-JP" altLang="en-US">
              <a:latin typeface="+mn-ea"/>
            </a:endParaRPr>
          </a:p>
        </p:txBody>
      </p:sp>
      <p:sp>
        <p:nvSpPr>
          <p:cNvPr id="11" name="タイトル 1">
            <a:extLst>
              <a:ext uri="{FF2B5EF4-FFF2-40B4-BE49-F238E27FC236}">
                <a16:creationId xmlns:a16="http://schemas.microsoft.com/office/drawing/2014/main" id="{AF1857D4-9577-F246-A34A-86754241B3F0}"/>
              </a:ext>
            </a:extLst>
          </p:cNvPr>
          <p:cNvSpPr txBox="1">
            <a:spLocks/>
          </p:cNvSpPr>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a:latin typeface="Hiragino Sans W7" panose="020B0400000000000000" pitchFamily="34" charset="-128"/>
                <a:ea typeface="Hiragino Sans W7" panose="020B0400000000000000" pitchFamily="34" charset="-128"/>
              </a:rPr>
              <a:t>第</a:t>
            </a:r>
            <a:r>
              <a:rPr lang="en-US" altLang="ja-JP" sz="2800" b="1" dirty="0">
                <a:latin typeface="Hiragino Sans W7" panose="020B0400000000000000" pitchFamily="34" charset="-128"/>
                <a:ea typeface="Hiragino Sans W7" panose="020B0400000000000000" pitchFamily="34" charset="-128"/>
              </a:rPr>
              <a:t>44</a:t>
            </a:r>
            <a:r>
              <a:rPr lang="ja-JP" altLang="en-US" sz="2800" b="1">
                <a:latin typeface="Hiragino Sans W7" panose="020B0400000000000000" pitchFamily="34" charset="-128"/>
                <a:ea typeface="Hiragino Sans W7" panose="020B0400000000000000" pitchFamily="34" charset="-128"/>
              </a:rPr>
              <a:t>回</a:t>
            </a:r>
            <a:r>
              <a:rPr lang="en-US" altLang="ja-JP" sz="2800" b="1" dirty="0">
                <a:latin typeface="Hiragino Sans W7" panose="020B0400000000000000" pitchFamily="34" charset="-128"/>
                <a:ea typeface="Hiragino Sans W7" panose="020B0400000000000000" pitchFamily="34" charset="-128"/>
              </a:rPr>
              <a:t>4.24</a:t>
            </a:r>
            <a:r>
              <a:rPr lang="ja-JP" altLang="en-US" sz="2800" b="1">
                <a:latin typeface="Hiragino Sans W7" panose="020B0400000000000000" pitchFamily="34" charset="-128"/>
                <a:ea typeface="Hiragino Sans W7" panose="020B0400000000000000" pitchFamily="34" charset="-128"/>
              </a:rPr>
              <a:t>中嶋塾</a:t>
            </a:r>
            <a:r>
              <a:rPr lang="en-US" altLang="ja-JP" sz="2800" b="1" dirty="0">
                <a:latin typeface="Hiragino Sans W7" panose="020B0400000000000000" pitchFamily="34" charset="-128"/>
                <a:ea typeface="Hiragino Sans W7" panose="020B0400000000000000" pitchFamily="34" charset="-128"/>
              </a:rPr>
              <a:t> </a:t>
            </a:r>
            <a:r>
              <a:rPr lang="ja-JP" altLang="en-US" sz="2800" b="1">
                <a:latin typeface="Hiragino Sans W7" panose="020B0400000000000000" pitchFamily="34" charset="-128"/>
                <a:ea typeface="Hiragino Sans W7" panose="020B0400000000000000" pitchFamily="34" charset="-128"/>
              </a:rPr>
              <a:t>ダイジェスト</a:t>
            </a:r>
            <a:endParaRPr lang="ja-JP" altLang="en-US" sz="2800" b="1" dirty="0">
              <a:latin typeface="+mn-ea"/>
            </a:endParaRPr>
          </a:p>
        </p:txBody>
      </p:sp>
      <p:sp>
        <p:nvSpPr>
          <p:cNvPr id="15" name="スライド番号プレースホルダー 13">
            <a:extLst>
              <a:ext uri="{FF2B5EF4-FFF2-40B4-BE49-F238E27FC236}">
                <a16:creationId xmlns:a16="http://schemas.microsoft.com/office/drawing/2014/main" id="{F56137F7-89CE-104B-AEE2-CD696822CBB6}"/>
              </a:ext>
            </a:extLst>
          </p:cNvPr>
          <p:cNvSpPr txBox="1">
            <a:spLocks/>
          </p:cNvSpPr>
          <p:nvPr/>
        </p:nvSpPr>
        <p:spPr>
          <a:xfrm>
            <a:off x="6709228" y="37641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6</a:t>
            </a:fld>
            <a:endParaRPr lang="ja-JP" altLang="en-US" dirty="0">
              <a:latin typeface="+mn-ea"/>
            </a:endParaRPr>
          </a:p>
        </p:txBody>
      </p:sp>
      <p:sp>
        <p:nvSpPr>
          <p:cNvPr id="21" name="正方形/長方形 20">
            <a:extLst>
              <a:ext uri="{FF2B5EF4-FFF2-40B4-BE49-F238E27FC236}">
                <a16:creationId xmlns:a16="http://schemas.microsoft.com/office/drawing/2014/main" id="{6DB8DD76-6305-1D41-97AF-5E0A9786413E}"/>
              </a:ext>
            </a:extLst>
          </p:cNvPr>
          <p:cNvSpPr/>
          <p:nvPr/>
        </p:nvSpPr>
        <p:spPr>
          <a:xfrm>
            <a:off x="768106" y="921048"/>
            <a:ext cx="2163158" cy="6760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FF0000"/>
                </a:solidFill>
                <a:latin typeface="Hiragino Sans W7" panose="020B0400000000000000" pitchFamily="34" charset="-128"/>
                <a:ea typeface="Hiragino Sans W7" panose="020B0400000000000000" pitchFamily="34" charset="-128"/>
              </a:rPr>
              <a:t>中嶋塾長</a:t>
            </a:r>
            <a:endParaRPr kumimoji="1" lang="ja-JP" altLang="en-US" sz="2800" b="1">
              <a:solidFill>
                <a:srgbClr val="FF0000"/>
              </a:solidFill>
              <a:latin typeface="Hiragino Sans W7" panose="020B0400000000000000" pitchFamily="34" charset="-128"/>
              <a:ea typeface="Hiragino Sans W7" panose="020B0400000000000000" pitchFamily="34" charset="-128"/>
            </a:endParaRPr>
          </a:p>
        </p:txBody>
      </p:sp>
      <p:sp>
        <p:nvSpPr>
          <p:cNvPr id="3" name="正方形/長方形 2">
            <a:extLst>
              <a:ext uri="{FF2B5EF4-FFF2-40B4-BE49-F238E27FC236}">
                <a16:creationId xmlns:a16="http://schemas.microsoft.com/office/drawing/2014/main" id="{5E1EAB62-283D-BF49-A354-5986412156A1}"/>
              </a:ext>
            </a:extLst>
          </p:cNvPr>
          <p:cNvSpPr/>
          <p:nvPr/>
        </p:nvSpPr>
        <p:spPr>
          <a:xfrm>
            <a:off x="6273478" y="417517"/>
            <a:ext cx="4930816" cy="75032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Sans W6" panose="020B0400000000000000" pitchFamily="34" charset="-128"/>
                <a:ea typeface="Hiragino Sans W6" panose="020B0400000000000000" pitchFamily="34" charset="-128"/>
              </a:rPr>
              <a:t>最新台は、市場マーケットを考え導入する</a:t>
            </a:r>
            <a:r>
              <a:rPr kumimoji="1" lang="en-US" altLang="ja-JP" b="1" dirty="0">
                <a:latin typeface="Hiragino Sans W6" panose="020B0400000000000000" pitchFamily="34" charset="-128"/>
                <a:ea typeface="Hiragino Sans W6" panose="020B0400000000000000" pitchFamily="34" charset="-128"/>
              </a:rPr>
              <a:t>!!</a:t>
            </a:r>
            <a:endParaRPr lang="en-US" altLang="ja-JP" b="1" dirty="0">
              <a:latin typeface="Hiragino Sans W6" panose="020B0400000000000000" pitchFamily="34" charset="-128"/>
              <a:ea typeface="Hiragino Sans W6" panose="020B0400000000000000" pitchFamily="34" charset="-128"/>
            </a:endParaRPr>
          </a:p>
          <a:p>
            <a:pPr algn="ctr"/>
            <a:r>
              <a:rPr kumimoji="1" lang="ja-JP" altLang="en-US" b="1">
                <a:latin typeface="Hiragino Sans W6" panose="020B0400000000000000" pitchFamily="34" charset="-128"/>
                <a:ea typeface="Hiragino Sans W6" panose="020B0400000000000000" pitchFamily="34" charset="-128"/>
              </a:rPr>
              <a:t>パチンコ新台顧客は</a:t>
            </a:r>
            <a:r>
              <a:rPr kumimoji="1" lang="en-US" altLang="ja-JP" b="1" dirty="0">
                <a:latin typeface="Hiragino Sans W6" panose="020B0400000000000000" pitchFamily="34" charset="-128"/>
                <a:ea typeface="Hiragino Sans W6" panose="020B0400000000000000" pitchFamily="34" charset="-128"/>
              </a:rPr>
              <a:t>2</a:t>
            </a:r>
            <a:r>
              <a:rPr lang="ja-JP" altLang="en-US" b="1">
                <a:latin typeface="Hiragino Sans W6" panose="020B0400000000000000" pitchFamily="34" charset="-128"/>
                <a:ea typeface="Hiragino Sans W6" panose="020B0400000000000000" pitchFamily="34" charset="-128"/>
              </a:rPr>
              <a:t>万人程度しかいない</a:t>
            </a:r>
            <a:r>
              <a:rPr lang="en-US" altLang="ja-JP" b="1" dirty="0">
                <a:latin typeface="Hiragino Sans W6" panose="020B0400000000000000" pitchFamily="34" charset="-128"/>
                <a:ea typeface="Hiragino Sans W6" panose="020B0400000000000000" pitchFamily="34" charset="-128"/>
              </a:rPr>
              <a:t>!!</a:t>
            </a:r>
            <a:endParaRPr kumimoji="1" lang="en-US" altLang="ja-JP" b="1" dirty="0">
              <a:latin typeface="Hiragino Sans W6" panose="020B0400000000000000" pitchFamily="34" charset="-128"/>
              <a:ea typeface="Hiragino Sans W6" panose="020B0400000000000000" pitchFamily="34" charset="-128"/>
            </a:endParaRPr>
          </a:p>
        </p:txBody>
      </p:sp>
    </p:spTree>
    <p:extLst>
      <p:ext uri="{BB962C8B-B14F-4D97-AF65-F5344CB8AC3E}">
        <p14:creationId xmlns:p14="http://schemas.microsoft.com/office/powerpoint/2010/main" val="203208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3">
            <a:extLst>
              <a:ext uri="{FF2B5EF4-FFF2-40B4-BE49-F238E27FC236}">
                <a16:creationId xmlns:a16="http://schemas.microsoft.com/office/drawing/2014/main" id="{93A7E852-76EE-44C1-B569-9FCF8CB813F7}"/>
              </a:ext>
            </a:extLst>
          </p:cNvPr>
          <p:cNvSpPr>
            <a:spLocks noGrp="1"/>
          </p:cNvSpPr>
          <p:nvPr>
            <p:ph type="sldNum" sz="quarter" idx="12"/>
          </p:nvPr>
        </p:nvSpPr>
        <p:spPr>
          <a:xfrm>
            <a:off x="9772183" y="308582"/>
            <a:ext cx="500648" cy="365125"/>
          </a:xfrm>
        </p:spPr>
        <p:txBody>
          <a:bodyPr/>
          <a:lstStyle/>
          <a:p>
            <a:fld id="{E408A532-0522-44CF-BD9B-523C54AFD4C5}" type="slidenum">
              <a:rPr kumimoji="1" lang="ja-JP" altLang="en-US" smtClean="0"/>
              <a:t>7</a:t>
            </a:fld>
            <a:endParaRPr kumimoji="1" lang="ja-JP" altLang="en-US"/>
          </a:p>
        </p:txBody>
      </p:sp>
      <p:sp>
        <p:nvSpPr>
          <p:cNvPr id="9" name="タイトル 1">
            <a:extLst>
              <a:ext uri="{FF2B5EF4-FFF2-40B4-BE49-F238E27FC236}">
                <a16:creationId xmlns:a16="http://schemas.microsoft.com/office/drawing/2014/main" id="{FDBF43FF-1A87-9C48-8146-D2BE3644717A}"/>
              </a:ext>
            </a:extLst>
          </p:cNvPr>
          <p:cNvSpPr>
            <a:spLocks noGrp="1"/>
          </p:cNvSpPr>
          <p:nvPr>
            <p:ph type="title"/>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a:noAutofit/>
          </a:bodyPr>
          <a:lstStyle/>
          <a:p>
            <a:endParaRPr lang="ja-JP" altLang="en-US" sz="2800" b="1" dirty="0">
              <a:latin typeface="+mn-ea"/>
              <a:ea typeface="+mn-ea"/>
            </a:endParaRPr>
          </a:p>
        </p:txBody>
      </p:sp>
      <p:pic>
        <p:nvPicPr>
          <p:cNvPr id="12" name="図 11">
            <a:extLst>
              <a:ext uri="{FF2B5EF4-FFF2-40B4-BE49-F238E27FC236}">
                <a16:creationId xmlns:a16="http://schemas.microsoft.com/office/drawing/2014/main" id="{E26F5AC5-2658-4649-941E-98CA10910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6551" y="0"/>
            <a:ext cx="835450" cy="1657350"/>
          </a:xfrm>
          <a:prstGeom prst="rect">
            <a:avLst/>
          </a:prstGeom>
        </p:spPr>
      </p:pic>
      <p:sp>
        <p:nvSpPr>
          <p:cNvPr id="8" name="スライド番号プレースホルダー 1">
            <a:extLst>
              <a:ext uri="{FF2B5EF4-FFF2-40B4-BE49-F238E27FC236}">
                <a16:creationId xmlns:a16="http://schemas.microsoft.com/office/drawing/2014/main" id="{09445651-D536-FC41-8186-6D541FF5B5C8}"/>
              </a:ext>
            </a:extLst>
          </p:cNvPr>
          <p:cNvSpPr txBox="1">
            <a:spLocks/>
          </p:cNvSpPr>
          <p:nvPr/>
        </p:nvSpPr>
        <p:spPr>
          <a:xfrm>
            <a:off x="6638530" y="39880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7</a:t>
            </a:fld>
            <a:endParaRPr lang="ja-JP" altLang="en-US">
              <a:latin typeface="+mn-ea"/>
            </a:endParaRPr>
          </a:p>
        </p:txBody>
      </p:sp>
      <p:sp>
        <p:nvSpPr>
          <p:cNvPr id="11" name="タイトル 1">
            <a:extLst>
              <a:ext uri="{FF2B5EF4-FFF2-40B4-BE49-F238E27FC236}">
                <a16:creationId xmlns:a16="http://schemas.microsoft.com/office/drawing/2014/main" id="{AF1857D4-9577-F246-A34A-86754241B3F0}"/>
              </a:ext>
            </a:extLst>
          </p:cNvPr>
          <p:cNvSpPr txBox="1">
            <a:spLocks/>
          </p:cNvSpPr>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a:latin typeface="Hiragino Sans W7" panose="020B0400000000000000" pitchFamily="34" charset="-128"/>
                <a:ea typeface="Hiragino Sans W7" panose="020B0400000000000000" pitchFamily="34" charset="-128"/>
              </a:rPr>
              <a:t>第</a:t>
            </a:r>
            <a:r>
              <a:rPr lang="en-US" altLang="ja-JP" sz="2800" b="1" dirty="0">
                <a:latin typeface="Hiragino Sans W7" panose="020B0400000000000000" pitchFamily="34" charset="-128"/>
                <a:ea typeface="Hiragino Sans W7" panose="020B0400000000000000" pitchFamily="34" charset="-128"/>
              </a:rPr>
              <a:t>44</a:t>
            </a:r>
            <a:r>
              <a:rPr lang="ja-JP" altLang="en-US" sz="2800" b="1">
                <a:latin typeface="Hiragino Sans W7" panose="020B0400000000000000" pitchFamily="34" charset="-128"/>
                <a:ea typeface="Hiragino Sans W7" panose="020B0400000000000000" pitchFamily="34" charset="-128"/>
              </a:rPr>
              <a:t>回</a:t>
            </a:r>
            <a:r>
              <a:rPr lang="en-US" altLang="ja-JP" sz="2800" b="1" dirty="0">
                <a:latin typeface="Hiragino Sans W7" panose="020B0400000000000000" pitchFamily="34" charset="-128"/>
                <a:ea typeface="Hiragino Sans W7" panose="020B0400000000000000" pitchFamily="34" charset="-128"/>
              </a:rPr>
              <a:t>4.24</a:t>
            </a:r>
            <a:r>
              <a:rPr lang="ja-JP" altLang="en-US" sz="2800" b="1">
                <a:latin typeface="Hiragino Sans W7" panose="020B0400000000000000" pitchFamily="34" charset="-128"/>
                <a:ea typeface="Hiragino Sans W7" panose="020B0400000000000000" pitchFamily="34" charset="-128"/>
              </a:rPr>
              <a:t>中嶋塾</a:t>
            </a:r>
            <a:r>
              <a:rPr lang="en-US" altLang="ja-JP" sz="2800" b="1" dirty="0">
                <a:latin typeface="Hiragino Sans W7" panose="020B0400000000000000" pitchFamily="34" charset="-128"/>
                <a:ea typeface="Hiragino Sans W7" panose="020B0400000000000000" pitchFamily="34" charset="-128"/>
              </a:rPr>
              <a:t> </a:t>
            </a:r>
            <a:r>
              <a:rPr lang="ja-JP" altLang="en-US" sz="2800" b="1">
                <a:latin typeface="Hiragino Sans W7" panose="020B0400000000000000" pitchFamily="34" charset="-128"/>
                <a:ea typeface="Hiragino Sans W7" panose="020B0400000000000000" pitchFamily="34" charset="-128"/>
              </a:rPr>
              <a:t>ダイジェスト</a:t>
            </a:r>
            <a:endParaRPr lang="ja-JP" altLang="en-US" sz="2800" b="1" dirty="0">
              <a:latin typeface="+mn-ea"/>
            </a:endParaRPr>
          </a:p>
        </p:txBody>
      </p:sp>
      <p:sp>
        <p:nvSpPr>
          <p:cNvPr id="15" name="スライド番号プレースホルダー 13">
            <a:extLst>
              <a:ext uri="{FF2B5EF4-FFF2-40B4-BE49-F238E27FC236}">
                <a16:creationId xmlns:a16="http://schemas.microsoft.com/office/drawing/2014/main" id="{F56137F7-89CE-104B-AEE2-CD696822CBB6}"/>
              </a:ext>
            </a:extLst>
          </p:cNvPr>
          <p:cNvSpPr txBox="1">
            <a:spLocks/>
          </p:cNvSpPr>
          <p:nvPr/>
        </p:nvSpPr>
        <p:spPr>
          <a:xfrm>
            <a:off x="6709228" y="376411"/>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7</a:t>
            </a:fld>
            <a:endParaRPr lang="ja-JP" altLang="en-US" dirty="0">
              <a:latin typeface="+mn-ea"/>
            </a:endParaRPr>
          </a:p>
        </p:txBody>
      </p:sp>
      <p:sp>
        <p:nvSpPr>
          <p:cNvPr id="17" name="正方形/長方形 16">
            <a:extLst>
              <a:ext uri="{FF2B5EF4-FFF2-40B4-BE49-F238E27FC236}">
                <a16:creationId xmlns:a16="http://schemas.microsoft.com/office/drawing/2014/main" id="{58E4B9BC-FB54-3A44-9986-931FEC4D061D}"/>
              </a:ext>
            </a:extLst>
          </p:cNvPr>
          <p:cNvSpPr/>
          <p:nvPr/>
        </p:nvSpPr>
        <p:spPr>
          <a:xfrm>
            <a:off x="6287565" y="72144"/>
            <a:ext cx="2163158" cy="6760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FF0000"/>
                </a:solidFill>
                <a:latin typeface="Hiragino Sans W7" panose="020B0400000000000000" pitchFamily="34" charset="-128"/>
                <a:ea typeface="Hiragino Sans W7" panose="020B0400000000000000" pitchFamily="34" charset="-128"/>
              </a:rPr>
              <a:t>中嶋塾長</a:t>
            </a:r>
            <a:endParaRPr kumimoji="1" lang="ja-JP" altLang="en-US" sz="2800" b="1">
              <a:solidFill>
                <a:srgbClr val="FF0000"/>
              </a:solidFill>
              <a:latin typeface="Hiragino Sans W7" panose="020B0400000000000000" pitchFamily="34" charset="-128"/>
              <a:ea typeface="Hiragino Sans W7" panose="020B0400000000000000" pitchFamily="34" charset="-128"/>
            </a:endParaRPr>
          </a:p>
        </p:txBody>
      </p:sp>
      <p:sp>
        <p:nvSpPr>
          <p:cNvPr id="18" name="スライド番号プレースホルダー 1">
            <a:extLst>
              <a:ext uri="{FF2B5EF4-FFF2-40B4-BE49-F238E27FC236}">
                <a16:creationId xmlns:a16="http://schemas.microsoft.com/office/drawing/2014/main" id="{A8A6E73D-1A06-9642-9F6C-F9F71F401410}"/>
              </a:ext>
            </a:extLst>
          </p:cNvPr>
          <p:cNvSpPr txBox="1">
            <a:spLocks/>
          </p:cNvSpPr>
          <p:nvPr/>
        </p:nvSpPr>
        <p:spPr>
          <a:xfrm>
            <a:off x="8539902" y="42257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7</a:t>
            </a:fld>
            <a:endParaRPr lang="ja-JP" altLang="en-US">
              <a:latin typeface="+mn-ea"/>
            </a:endParaRPr>
          </a:p>
        </p:txBody>
      </p:sp>
      <p:sp>
        <p:nvSpPr>
          <p:cNvPr id="19" name="スライド番号プレースホルダー 13">
            <a:extLst>
              <a:ext uri="{FF2B5EF4-FFF2-40B4-BE49-F238E27FC236}">
                <a16:creationId xmlns:a16="http://schemas.microsoft.com/office/drawing/2014/main" id="{F1AADD70-BA4E-4E44-9A8F-517A7A050240}"/>
              </a:ext>
            </a:extLst>
          </p:cNvPr>
          <p:cNvSpPr txBox="1">
            <a:spLocks/>
          </p:cNvSpPr>
          <p:nvPr/>
        </p:nvSpPr>
        <p:spPr>
          <a:xfrm>
            <a:off x="8610600" y="400188"/>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7</a:t>
            </a:fld>
            <a:endParaRPr lang="ja-JP" altLang="en-US" dirty="0">
              <a:latin typeface="+mn-ea"/>
            </a:endParaRPr>
          </a:p>
        </p:txBody>
      </p:sp>
      <p:sp>
        <p:nvSpPr>
          <p:cNvPr id="20" name="フッター プレースホルダー 3">
            <a:extLst>
              <a:ext uri="{FF2B5EF4-FFF2-40B4-BE49-F238E27FC236}">
                <a16:creationId xmlns:a16="http://schemas.microsoft.com/office/drawing/2014/main" id="{F1513375-D681-B74A-A9CD-962479741517}"/>
              </a:ext>
            </a:extLst>
          </p:cNvPr>
          <p:cNvSpPr>
            <a:spLocks noGrp="1"/>
          </p:cNvSpPr>
          <p:nvPr>
            <p:ph type="ftr" sz="quarter" idx="11"/>
          </p:nvPr>
        </p:nvSpPr>
        <p:spPr>
          <a:xfrm>
            <a:off x="4038600" y="6571378"/>
            <a:ext cx="4114800" cy="365125"/>
          </a:xfrm>
        </p:spPr>
        <p:txBody>
          <a:bodyPr/>
          <a:lstStyle/>
          <a:p>
            <a:pPr>
              <a:defRPr/>
            </a:pPr>
            <a:r>
              <a:rPr lang="en-US" altLang="ja-JP" sz="700" dirty="0">
                <a:latin typeface="+mn-ea"/>
              </a:rPr>
              <a:t>Copyright © 2021  AZ entertainment</a:t>
            </a:r>
            <a:endParaRPr lang="ja-JP" altLang="en-US" sz="700" dirty="0">
              <a:latin typeface="+mn-ea"/>
            </a:endParaRPr>
          </a:p>
        </p:txBody>
      </p:sp>
      <p:sp>
        <p:nvSpPr>
          <p:cNvPr id="21" name="フッター プレースホルダー 3">
            <a:extLst>
              <a:ext uri="{FF2B5EF4-FFF2-40B4-BE49-F238E27FC236}">
                <a16:creationId xmlns:a16="http://schemas.microsoft.com/office/drawing/2014/main" id="{52CBF3A8-CA58-0A4B-A960-FFD81F16E597}"/>
              </a:ext>
            </a:extLst>
          </p:cNvPr>
          <p:cNvSpPr txBox="1">
            <a:spLocks/>
          </p:cNvSpPr>
          <p:nvPr/>
        </p:nvSpPr>
        <p:spPr>
          <a:xfrm>
            <a:off x="9716875" y="6571378"/>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700" dirty="0">
                <a:latin typeface="+mn-ea"/>
              </a:rPr>
              <a:t>数値は</a:t>
            </a:r>
            <a:r>
              <a:rPr lang="en-US" altLang="ja-JP" sz="700" dirty="0">
                <a:latin typeface="+mn-ea"/>
              </a:rPr>
              <a:t>AZ</a:t>
            </a:r>
            <a:r>
              <a:rPr lang="ja-JP" altLang="en-US" sz="700" dirty="0">
                <a:latin typeface="+mn-ea"/>
              </a:rPr>
              <a:t>調べ</a:t>
            </a:r>
          </a:p>
        </p:txBody>
      </p:sp>
      <p:sp>
        <p:nvSpPr>
          <p:cNvPr id="22" name="正方形/長方形 21">
            <a:extLst>
              <a:ext uri="{FF2B5EF4-FFF2-40B4-BE49-F238E27FC236}">
                <a16:creationId xmlns:a16="http://schemas.microsoft.com/office/drawing/2014/main" id="{436962C4-B01F-E142-9240-3025FB046757}"/>
              </a:ext>
            </a:extLst>
          </p:cNvPr>
          <p:cNvSpPr/>
          <p:nvPr/>
        </p:nvSpPr>
        <p:spPr>
          <a:xfrm>
            <a:off x="1654630" y="872990"/>
            <a:ext cx="4821381" cy="15616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Hiragino Sans W6" panose="020B0400000000000000" pitchFamily="34" charset="-128"/>
                <a:ea typeface="Hiragino Sans W6" panose="020B0400000000000000" pitchFamily="34" charset="-128"/>
              </a:rPr>
              <a:t>1.</a:t>
            </a:r>
            <a:r>
              <a:rPr kumimoji="1" lang="ja-JP" altLang="en-US" sz="2000" b="1">
                <a:latin typeface="Hiragino Sans W6" panose="020B0400000000000000" pitchFamily="34" charset="-128"/>
                <a:ea typeface="Hiragino Sans W6" panose="020B0400000000000000" pitchFamily="34" charset="-128"/>
              </a:rPr>
              <a:t>牙狼</a:t>
            </a:r>
            <a:r>
              <a:rPr lang="ja-JP" altLang="en-US" sz="2000" b="1">
                <a:latin typeface="Hiragino Sans W6" panose="020B0400000000000000" pitchFamily="34" charset="-128"/>
                <a:ea typeface="Hiragino Sans W6" panose="020B0400000000000000" pitchFamily="34" charset="-128"/>
              </a:rPr>
              <a:t>以外の</a:t>
            </a:r>
            <a:r>
              <a:rPr kumimoji="1" lang="ja-JP" altLang="en-US" sz="2000" b="1">
                <a:latin typeface="Hiragino Sans W6" panose="020B0400000000000000" pitchFamily="34" charset="-128"/>
                <a:ea typeface="Hiragino Sans W6" panose="020B0400000000000000" pitchFamily="34" charset="-128"/>
              </a:rPr>
              <a:t>差別化を創出</a:t>
            </a:r>
            <a:endParaRPr kumimoji="1" lang="en-US" altLang="ja-JP" sz="2000" b="1" dirty="0">
              <a:latin typeface="Hiragino Sans W6" panose="020B0400000000000000" pitchFamily="34" charset="-128"/>
              <a:ea typeface="Hiragino Sans W6" panose="020B0400000000000000" pitchFamily="34" charset="-128"/>
            </a:endParaRPr>
          </a:p>
          <a:p>
            <a:r>
              <a:rPr lang="en-US" altLang="ja-JP" sz="2000" b="1" dirty="0">
                <a:latin typeface="Hiragino Sans W6" panose="020B0400000000000000" pitchFamily="34" charset="-128"/>
                <a:ea typeface="Hiragino Sans W6" panose="020B0400000000000000" pitchFamily="34" charset="-128"/>
              </a:rPr>
              <a:t>2.</a:t>
            </a:r>
            <a:r>
              <a:rPr lang="ja-JP" altLang="en-US" sz="2000" b="1">
                <a:latin typeface="Hiragino Sans W6" panose="020B0400000000000000" pitchFamily="34" charset="-128"/>
                <a:ea typeface="Hiragino Sans W6" panose="020B0400000000000000" pitchFamily="34" charset="-128"/>
              </a:rPr>
              <a:t>小当たり</a:t>
            </a:r>
            <a:r>
              <a:rPr lang="en-US" altLang="ja-JP" sz="2000" b="1" dirty="0">
                <a:latin typeface="Hiragino Sans W6" panose="020B0400000000000000" pitchFamily="34" charset="-128"/>
                <a:ea typeface="Hiragino Sans W6" panose="020B0400000000000000" pitchFamily="34" charset="-128"/>
              </a:rPr>
              <a:t>RUSH</a:t>
            </a:r>
            <a:r>
              <a:rPr lang="ja-JP" altLang="en-US" sz="2000" b="1">
                <a:latin typeface="Hiragino Sans W6" panose="020B0400000000000000" pitchFamily="34" charset="-128"/>
                <a:ea typeface="Hiragino Sans W6" panose="020B0400000000000000" pitchFamily="34" charset="-128"/>
              </a:rPr>
              <a:t>機種は希少</a:t>
            </a:r>
            <a:endParaRPr lang="en-US" altLang="ja-JP" sz="2000" b="1" dirty="0">
              <a:latin typeface="Hiragino Sans W6" panose="020B0400000000000000" pitchFamily="34" charset="-128"/>
              <a:ea typeface="Hiragino Sans W6" panose="020B0400000000000000" pitchFamily="34" charset="-128"/>
            </a:endParaRPr>
          </a:p>
          <a:p>
            <a:r>
              <a:rPr kumimoji="1" lang="en-US" altLang="ja-JP" sz="2000" b="1" dirty="0">
                <a:latin typeface="Hiragino Sans W6" panose="020B0400000000000000" pitchFamily="34" charset="-128"/>
                <a:ea typeface="Hiragino Sans W6" panose="020B0400000000000000" pitchFamily="34" charset="-128"/>
              </a:rPr>
              <a:t>3.</a:t>
            </a:r>
            <a:r>
              <a:rPr kumimoji="1" lang="ja-JP" altLang="en-US" sz="2000" b="1">
                <a:latin typeface="Hiragino Sans W6" panose="020B0400000000000000" pitchFamily="34" charset="-128"/>
                <a:ea typeface="Hiragino Sans W6" panose="020B0400000000000000" pitchFamily="34" charset="-128"/>
              </a:rPr>
              <a:t>戦略の中心は沖海</a:t>
            </a:r>
            <a:endParaRPr kumimoji="1" lang="en-US" altLang="ja-JP" sz="2000" b="1" dirty="0">
              <a:latin typeface="Hiragino Sans W6" panose="020B0400000000000000" pitchFamily="34" charset="-128"/>
              <a:ea typeface="Hiragino Sans W6" panose="020B0400000000000000" pitchFamily="34" charset="-128"/>
            </a:endParaRPr>
          </a:p>
          <a:p>
            <a:r>
              <a:rPr lang="en-US" altLang="ja-JP" sz="2000" b="1" dirty="0">
                <a:latin typeface="Hiragino Sans W6" panose="020B0400000000000000" pitchFamily="34" charset="-128"/>
                <a:ea typeface="Hiragino Sans W6" panose="020B0400000000000000" pitchFamily="34" charset="-128"/>
              </a:rPr>
              <a:t>4.</a:t>
            </a:r>
            <a:r>
              <a:rPr lang="ja-JP" altLang="en-US" sz="2000" b="1">
                <a:latin typeface="Hiragino Sans W6" panose="020B0400000000000000" pitchFamily="34" charset="-128"/>
                <a:ea typeface="Hiragino Sans W6" panose="020B0400000000000000" pitchFamily="34" charset="-128"/>
              </a:rPr>
              <a:t>地域で極少機種は効果的</a:t>
            </a:r>
            <a:endParaRPr lang="en-US" altLang="ja-JP" sz="2000" b="1" dirty="0">
              <a:latin typeface="Hiragino Sans W6" panose="020B0400000000000000" pitchFamily="34" charset="-128"/>
              <a:ea typeface="Hiragino Sans W6" panose="020B0400000000000000" pitchFamily="34" charset="-128"/>
            </a:endParaRPr>
          </a:p>
        </p:txBody>
      </p:sp>
      <p:pic>
        <p:nvPicPr>
          <p:cNvPr id="23" name="図 22" descr="屋内, 座る, テーブル, 探す が含まれている画像&#10;&#10;自動的に生成された説明">
            <a:extLst>
              <a:ext uri="{FF2B5EF4-FFF2-40B4-BE49-F238E27FC236}">
                <a16:creationId xmlns:a16="http://schemas.microsoft.com/office/drawing/2014/main" id="{781BC96A-ECF8-3243-9702-4A7CB3D1E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0468" y="2213857"/>
            <a:ext cx="873857" cy="1288569"/>
          </a:xfrm>
          <a:prstGeom prst="rect">
            <a:avLst/>
          </a:prstGeom>
        </p:spPr>
      </p:pic>
      <p:pic>
        <p:nvPicPr>
          <p:cNvPr id="24" name="図 23" descr="屋内, 食品, 覆い, テーブル が含まれている画像&#10;&#10;自動的に生成された説明">
            <a:extLst>
              <a:ext uri="{FF2B5EF4-FFF2-40B4-BE49-F238E27FC236}">
                <a16:creationId xmlns:a16="http://schemas.microsoft.com/office/drawing/2014/main" id="{66CB32F1-93BB-5941-82FB-677C9A6C07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9806" y="1614628"/>
            <a:ext cx="766665" cy="1140334"/>
          </a:xfrm>
          <a:prstGeom prst="rect">
            <a:avLst/>
          </a:prstGeom>
        </p:spPr>
      </p:pic>
      <p:pic>
        <p:nvPicPr>
          <p:cNvPr id="25" name="図 24" descr="ゲームの画面&#10;&#10;低い精度で自動的に生成された説明">
            <a:extLst>
              <a:ext uri="{FF2B5EF4-FFF2-40B4-BE49-F238E27FC236}">
                <a16:creationId xmlns:a16="http://schemas.microsoft.com/office/drawing/2014/main" id="{06A7AF78-51E5-8F40-8C22-3EABB1F6F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4554" y="4914353"/>
            <a:ext cx="692772" cy="1066079"/>
          </a:xfrm>
          <a:prstGeom prst="rect">
            <a:avLst/>
          </a:prstGeom>
        </p:spPr>
      </p:pic>
      <p:pic>
        <p:nvPicPr>
          <p:cNvPr id="26" name="図 25" descr="スロットマシン, 写真, 多い, 束 が含まれている画像&#10;&#10;自動的に生成された説明">
            <a:extLst>
              <a:ext uri="{FF2B5EF4-FFF2-40B4-BE49-F238E27FC236}">
                <a16:creationId xmlns:a16="http://schemas.microsoft.com/office/drawing/2014/main" id="{6EE3B7DD-CE99-0643-B171-732CD6D7DC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1181" y="3604947"/>
            <a:ext cx="784298" cy="1185161"/>
          </a:xfrm>
          <a:prstGeom prst="rect">
            <a:avLst/>
          </a:prstGeom>
        </p:spPr>
      </p:pic>
      <p:cxnSp>
        <p:nvCxnSpPr>
          <p:cNvPr id="27" name="直線コネクタ 26">
            <a:extLst>
              <a:ext uri="{FF2B5EF4-FFF2-40B4-BE49-F238E27FC236}">
                <a16:creationId xmlns:a16="http://schemas.microsoft.com/office/drawing/2014/main" id="{93F84F93-8852-BA47-B1E3-10D8E8639247}"/>
              </a:ext>
            </a:extLst>
          </p:cNvPr>
          <p:cNvCxnSpPr/>
          <p:nvPr/>
        </p:nvCxnSpPr>
        <p:spPr>
          <a:xfrm>
            <a:off x="131677" y="3784768"/>
            <a:ext cx="10654146"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00EB9393-CBDB-C34A-9A67-81EDF9AE2ECE}"/>
              </a:ext>
            </a:extLst>
          </p:cNvPr>
          <p:cNvSpPr/>
          <p:nvPr/>
        </p:nvSpPr>
        <p:spPr>
          <a:xfrm>
            <a:off x="129513" y="871543"/>
            <a:ext cx="1254787" cy="3651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latin typeface="Hiragino Sans W6" panose="020B0400000000000000" pitchFamily="34" charset="-128"/>
                <a:ea typeface="Hiragino Sans W6" panose="020B0400000000000000" pitchFamily="34" charset="-128"/>
              </a:rPr>
              <a:t>パチンコ</a:t>
            </a:r>
            <a:endParaRPr kumimoji="1" lang="ja-JP" altLang="en-US" b="1">
              <a:latin typeface="Hiragino Sans W6" panose="020B0400000000000000" pitchFamily="34" charset="-128"/>
              <a:ea typeface="Hiragino Sans W6" panose="020B0400000000000000" pitchFamily="34" charset="-128"/>
            </a:endParaRPr>
          </a:p>
        </p:txBody>
      </p:sp>
      <p:sp>
        <p:nvSpPr>
          <p:cNvPr id="29" name="正方形/長方形 28">
            <a:extLst>
              <a:ext uri="{FF2B5EF4-FFF2-40B4-BE49-F238E27FC236}">
                <a16:creationId xmlns:a16="http://schemas.microsoft.com/office/drawing/2014/main" id="{FA5483D2-750F-6045-B8FC-EDB18C181416}"/>
              </a:ext>
            </a:extLst>
          </p:cNvPr>
          <p:cNvSpPr/>
          <p:nvPr/>
        </p:nvSpPr>
        <p:spPr>
          <a:xfrm>
            <a:off x="196385" y="3857951"/>
            <a:ext cx="1268483" cy="3639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Sans W6" panose="020B0400000000000000" pitchFamily="34" charset="-128"/>
                <a:ea typeface="Hiragino Sans W6" panose="020B0400000000000000" pitchFamily="34" charset="-128"/>
              </a:rPr>
              <a:t>スロット</a:t>
            </a:r>
            <a:endParaRPr kumimoji="1" lang="en-US" altLang="ja-JP" b="1" dirty="0">
              <a:latin typeface="Hiragino Sans W6" panose="020B0400000000000000" pitchFamily="34" charset="-128"/>
              <a:ea typeface="Hiragino Sans W6" panose="020B0400000000000000" pitchFamily="34" charset="-128"/>
            </a:endParaRPr>
          </a:p>
        </p:txBody>
      </p:sp>
      <p:sp>
        <p:nvSpPr>
          <p:cNvPr id="30" name="正方形/長方形 29">
            <a:extLst>
              <a:ext uri="{FF2B5EF4-FFF2-40B4-BE49-F238E27FC236}">
                <a16:creationId xmlns:a16="http://schemas.microsoft.com/office/drawing/2014/main" id="{62630249-C552-C64E-86C1-8E98BC347AB5}"/>
              </a:ext>
            </a:extLst>
          </p:cNvPr>
          <p:cNvSpPr/>
          <p:nvPr/>
        </p:nvSpPr>
        <p:spPr>
          <a:xfrm>
            <a:off x="2798059" y="3583642"/>
            <a:ext cx="1016763" cy="419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Hiragino Sans W6" panose="020B0400000000000000" pitchFamily="34" charset="-128"/>
                <a:ea typeface="Hiragino Sans W6" panose="020B0400000000000000" pitchFamily="34" charset="-128"/>
              </a:rPr>
              <a:t>4</a:t>
            </a:r>
            <a:r>
              <a:rPr kumimoji="1" lang="ja-JP" altLang="en-US" b="1">
                <a:latin typeface="Hiragino Sans W6" panose="020B0400000000000000" pitchFamily="34" charset="-128"/>
                <a:ea typeface="Hiragino Sans W6" panose="020B0400000000000000" pitchFamily="34" charset="-128"/>
              </a:rPr>
              <a:t>月</a:t>
            </a:r>
          </a:p>
        </p:txBody>
      </p:sp>
      <p:sp>
        <p:nvSpPr>
          <p:cNvPr id="31" name="正方形/長方形 30">
            <a:extLst>
              <a:ext uri="{FF2B5EF4-FFF2-40B4-BE49-F238E27FC236}">
                <a16:creationId xmlns:a16="http://schemas.microsoft.com/office/drawing/2014/main" id="{8DA46900-EBF7-324E-B8EC-A0F9B87DAC94}"/>
              </a:ext>
            </a:extLst>
          </p:cNvPr>
          <p:cNvSpPr/>
          <p:nvPr/>
        </p:nvSpPr>
        <p:spPr>
          <a:xfrm>
            <a:off x="4795000" y="3583642"/>
            <a:ext cx="1016763" cy="419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Hiragino Sans W6" panose="020B0400000000000000" pitchFamily="34" charset="-128"/>
                <a:ea typeface="Hiragino Sans W6" panose="020B0400000000000000" pitchFamily="34" charset="-128"/>
              </a:rPr>
              <a:t>5</a:t>
            </a:r>
            <a:r>
              <a:rPr kumimoji="1" lang="ja-JP" altLang="en-US" b="1">
                <a:latin typeface="Hiragino Sans W6" panose="020B0400000000000000" pitchFamily="34" charset="-128"/>
                <a:ea typeface="Hiragino Sans W6" panose="020B0400000000000000" pitchFamily="34" charset="-128"/>
              </a:rPr>
              <a:t>月</a:t>
            </a:r>
          </a:p>
        </p:txBody>
      </p:sp>
      <p:sp>
        <p:nvSpPr>
          <p:cNvPr id="32" name="正方形/長方形 31">
            <a:extLst>
              <a:ext uri="{FF2B5EF4-FFF2-40B4-BE49-F238E27FC236}">
                <a16:creationId xmlns:a16="http://schemas.microsoft.com/office/drawing/2014/main" id="{A7B3CE36-2E33-9F44-B2C7-9F0703086377}"/>
              </a:ext>
            </a:extLst>
          </p:cNvPr>
          <p:cNvSpPr/>
          <p:nvPr/>
        </p:nvSpPr>
        <p:spPr>
          <a:xfrm>
            <a:off x="6791941" y="3583642"/>
            <a:ext cx="1016763" cy="419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Hiragino Sans W6" panose="020B0400000000000000" pitchFamily="34" charset="-128"/>
                <a:ea typeface="Hiragino Sans W6" panose="020B0400000000000000" pitchFamily="34" charset="-128"/>
              </a:rPr>
              <a:t>6</a:t>
            </a:r>
            <a:r>
              <a:rPr kumimoji="1" lang="ja-JP" altLang="en-US" b="1">
                <a:latin typeface="Hiragino Sans W6" panose="020B0400000000000000" pitchFamily="34" charset="-128"/>
                <a:ea typeface="Hiragino Sans W6" panose="020B0400000000000000" pitchFamily="34" charset="-128"/>
              </a:rPr>
              <a:t>月</a:t>
            </a:r>
          </a:p>
        </p:txBody>
      </p:sp>
      <p:sp>
        <p:nvSpPr>
          <p:cNvPr id="33" name="正方形/長方形 32">
            <a:extLst>
              <a:ext uri="{FF2B5EF4-FFF2-40B4-BE49-F238E27FC236}">
                <a16:creationId xmlns:a16="http://schemas.microsoft.com/office/drawing/2014/main" id="{F86EA403-1C25-5540-ABF4-8E0936147D91}"/>
              </a:ext>
            </a:extLst>
          </p:cNvPr>
          <p:cNvSpPr/>
          <p:nvPr/>
        </p:nvSpPr>
        <p:spPr>
          <a:xfrm>
            <a:off x="8788882" y="3574778"/>
            <a:ext cx="1016763" cy="419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Hiragino Sans W6" panose="020B0400000000000000" pitchFamily="34" charset="-128"/>
                <a:ea typeface="Hiragino Sans W6" panose="020B0400000000000000" pitchFamily="34" charset="-128"/>
              </a:rPr>
              <a:t>7</a:t>
            </a:r>
            <a:r>
              <a:rPr kumimoji="1" lang="ja-JP" altLang="en-US" b="1">
                <a:latin typeface="Hiragino Sans W6" panose="020B0400000000000000" pitchFamily="34" charset="-128"/>
                <a:ea typeface="Hiragino Sans W6" panose="020B0400000000000000" pitchFamily="34" charset="-128"/>
              </a:rPr>
              <a:t>月</a:t>
            </a:r>
          </a:p>
        </p:txBody>
      </p:sp>
      <p:sp>
        <p:nvSpPr>
          <p:cNvPr id="34" name="正方形/長方形 33">
            <a:extLst>
              <a:ext uri="{FF2B5EF4-FFF2-40B4-BE49-F238E27FC236}">
                <a16:creationId xmlns:a16="http://schemas.microsoft.com/office/drawing/2014/main" id="{28DF1818-59EF-3740-9D2A-6683C8BEAF77}"/>
              </a:ext>
            </a:extLst>
          </p:cNvPr>
          <p:cNvSpPr/>
          <p:nvPr/>
        </p:nvSpPr>
        <p:spPr>
          <a:xfrm>
            <a:off x="10785823" y="3574778"/>
            <a:ext cx="1016763" cy="419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Hiragino Sans W6" panose="020B0400000000000000" pitchFamily="34" charset="-128"/>
                <a:ea typeface="Hiragino Sans W6" panose="020B0400000000000000" pitchFamily="34" charset="-128"/>
              </a:rPr>
              <a:t>8</a:t>
            </a:r>
            <a:r>
              <a:rPr kumimoji="1" lang="ja-JP" altLang="en-US" b="1">
                <a:latin typeface="Hiragino Sans W6" panose="020B0400000000000000" pitchFamily="34" charset="-128"/>
                <a:ea typeface="Hiragino Sans W6" panose="020B0400000000000000" pitchFamily="34" charset="-128"/>
              </a:rPr>
              <a:t>月</a:t>
            </a:r>
          </a:p>
        </p:txBody>
      </p:sp>
      <p:pic>
        <p:nvPicPr>
          <p:cNvPr id="35" name="図 34" descr="食品, テーブル, 座る, カラフル が含まれている画像&#10;&#10;自動的に生成された説明">
            <a:extLst>
              <a:ext uri="{FF2B5EF4-FFF2-40B4-BE49-F238E27FC236}">
                <a16:creationId xmlns:a16="http://schemas.microsoft.com/office/drawing/2014/main" id="{6F7D0AAF-F13F-2C49-A9AA-A0288DFB8D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97527" y="2179271"/>
            <a:ext cx="766667" cy="1121952"/>
          </a:xfrm>
          <a:prstGeom prst="rect">
            <a:avLst/>
          </a:prstGeom>
        </p:spPr>
      </p:pic>
      <p:sp>
        <p:nvSpPr>
          <p:cNvPr id="36" name="正方形/長方形 35">
            <a:extLst>
              <a:ext uri="{FF2B5EF4-FFF2-40B4-BE49-F238E27FC236}">
                <a16:creationId xmlns:a16="http://schemas.microsoft.com/office/drawing/2014/main" id="{70EAD337-74C8-FD48-A32B-EDBC7BAEBB98}"/>
              </a:ext>
            </a:extLst>
          </p:cNvPr>
          <p:cNvSpPr/>
          <p:nvPr/>
        </p:nvSpPr>
        <p:spPr>
          <a:xfrm>
            <a:off x="8766277" y="2769635"/>
            <a:ext cx="1122495" cy="449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Hiragino Sans W6" panose="020B0400000000000000" pitchFamily="34" charset="-128"/>
                <a:ea typeface="Hiragino Sans W6" panose="020B0400000000000000" pitchFamily="34" charset="-128"/>
              </a:rPr>
              <a:t>沖海</a:t>
            </a:r>
            <a:r>
              <a:rPr lang="en-US" altLang="ja-JP" sz="1400" b="1" dirty="0">
                <a:latin typeface="Hiragino Sans W6" panose="020B0400000000000000" pitchFamily="34" charset="-128"/>
                <a:ea typeface="Hiragino Sans W6" panose="020B0400000000000000" pitchFamily="34" charset="-128"/>
              </a:rPr>
              <a:t>5</a:t>
            </a:r>
          </a:p>
          <a:p>
            <a:pPr algn="ctr"/>
            <a:r>
              <a:rPr lang="en-US" altLang="ja-JP" sz="1400" b="1" dirty="0">
                <a:latin typeface="Hiragino Sans W6" panose="020B0400000000000000" pitchFamily="34" charset="-128"/>
                <a:ea typeface="Hiragino Sans W6" panose="020B0400000000000000" pitchFamily="34" charset="-128"/>
              </a:rPr>
              <a:t>6~8</a:t>
            </a:r>
            <a:r>
              <a:rPr lang="ja-JP" altLang="en-US" sz="1400" b="1">
                <a:latin typeface="Hiragino Sans W6" panose="020B0400000000000000" pitchFamily="34" charset="-128"/>
                <a:ea typeface="Hiragino Sans W6" panose="020B0400000000000000" pitchFamily="34" charset="-128"/>
              </a:rPr>
              <a:t>万台</a:t>
            </a:r>
            <a:endParaRPr lang="en" altLang="ja-JP" sz="1400" b="1" dirty="0">
              <a:latin typeface="Hiragino Sans W6" panose="020B0400000000000000" pitchFamily="34" charset="-128"/>
              <a:ea typeface="Hiragino Sans W6" panose="020B0400000000000000" pitchFamily="34" charset="-128"/>
            </a:endParaRPr>
          </a:p>
        </p:txBody>
      </p:sp>
      <p:sp>
        <p:nvSpPr>
          <p:cNvPr id="37" name="正方形/長方形 36">
            <a:extLst>
              <a:ext uri="{FF2B5EF4-FFF2-40B4-BE49-F238E27FC236}">
                <a16:creationId xmlns:a16="http://schemas.microsoft.com/office/drawing/2014/main" id="{F7B784BF-EAFC-6F47-9BA6-B984F61AF141}"/>
              </a:ext>
            </a:extLst>
          </p:cNvPr>
          <p:cNvSpPr/>
          <p:nvPr/>
        </p:nvSpPr>
        <p:spPr>
          <a:xfrm>
            <a:off x="6791941" y="2804337"/>
            <a:ext cx="1122495" cy="449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Hiragino Sans W6" panose="020B0400000000000000" pitchFamily="34" charset="-128"/>
                <a:ea typeface="Hiragino Sans W6" panose="020B0400000000000000" pitchFamily="34" charset="-128"/>
              </a:rPr>
              <a:t>牙狼</a:t>
            </a:r>
            <a:endParaRPr lang="en-US" altLang="ja-JP" sz="1400" b="1" dirty="0">
              <a:latin typeface="Hiragino Sans W6" panose="020B0400000000000000" pitchFamily="34" charset="-128"/>
              <a:ea typeface="Hiragino Sans W6" panose="020B0400000000000000" pitchFamily="34" charset="-128"/>
            </a:endParaRPr>
          </a:p>
          <a:p>
            <a:pPr algn="ctr"/>
            <a:r>
              <a:rPr lang="en-US" altLang="ja-JP" sz="1400" b="1" dirty="0">
                <a:latin typeface="Hiragino Sans W6" panose="020B0400000000000000" pitchFamily="34" charset="-128"/>
                <a:ea typeface="Hiragino Sans W6" panose="020B0400000000000000" pitchFamily="34" charset="-128"/>
              </a:rPr>
              <a:t>29000</a:t>
            </a:r>
            <a:r>
              <a:rPr lang="ja-JP" altLang="en-US" sz="1400" b="1">
                <a:latin typeface="Hiragino Sans W6" panose="020B0400000000000000" pitchFamily="34" charset="-128"/>
                <a:ea typeface="Hiragino Sans W6" panose="020B0400000000000000" pitchFamily="34" charset="-128"/>
              </a:rPr>
              <a:t>台</a:t>
            </a:r>
            <a:endParaRPr lang="en" altLang="ja-JP" sz="1400" b="1" dirty="0">
              <a:latin typeface="Hiragino Sans W6" panose="020B0400000000000000" pitchFamily="34" charset="-128"/>
              <a:ea typeface="Hiragino Sans W6" panose="020B0400000000000000" pitchFamily="34" charset="-128"/>
            </a:endParaRPr>
          </a:p>
        </p:txBody>
      </p:sp>
      <p:sp>
        <p:nvSpPr>
          <p:cNvPr id="39" name="正方形/長方形 38">
            <a:extLst>
              <a:ext uri="{FF2B5EF4-FFF2-40B4-BE49-F238E27FC236}">
                <a16:creationId xmlns:a16="http://schemas.microsoft.com/office/drawing/2014/main" id="{8D811503-0C87-734B-8FC0-ECC143A8F90A}"/>
              </a:ext>
            </a:extLst>
          </p:cNvPr>
          <p:cNvSpPr/>
          <p:nvPr/>
        </p:nvSpPr>
        <p:spPr>
          <a:xfrm>
            <a:off x="4742133" y="2851683"/>
            <a:ext cx="1122495" cy="449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Hiragino Sans W6" panose="020B0400000000000000" pitchFamily="34" charset="-128"/>
                <a:ea typeface="Hiragino Sans W6" panose="020B0400000000000000" pitchFamily="34" charset="-128"/>
              </a:rPr>
              <a:t>ベルセルク</a:t>
            </a:r>
            <a:endParaRPr lang="en" altLang="ja-JP" sz="1400" b="1" dirty="0">
              <a:latin typeface="Hiragino Sans W6" panose="020B0400000000000000" pitchFamily="34" charset="-128"/>
              <a:ea typeface="Hiragino Sans W6" panose="020B0400000000000000" pitchFamily="34" charset="-128"/>
            </a:endParaRPr>
          </a:p>
        </p:txBody>
      </p:sp>
      <p:sp>
        <p:nvSpPr>
          <p:cNvPr id="40" name="正方形/長方形 39">
            <a:extLst>
              <a:ext uri="{FF2B5EF4-FFF2-40B4-BE49-F238E27FC236}">
                <a16:creationId xmlns:a16="http://schemas.microsoft.com/office/drawing/2014/main" id="{76F2573E-F880-0F41-BB4D-8750794ACDE4}"/>
              </a:ext>
            </a:extLst>
          </p:cNvPr>
          <p:cNvSpPr/>
          <p:nvPr/>
        </p:nvSpPr>
        <p:spPr>
          <a:xfrm>
            <a:off x="2745192" y="4148631"/>
            <a:ext cx="1122495" cy="449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Hiragino Sans W6" panose="020B0400000000000000" pitchFamily="34" charset="-128"/>
                <a:ea typeface="Hiragino Sans W6" panose="020B0400000000000000" pitchFamily="34" charset="-128"/>
              </a:rPr>
              <a:t>沖ハナ</a:t>
            </a:r>
            <a:endParaRPr lang="en-US" altLang="ja-JP" sz="1400" b="1" dirty="0">
              <a:latin typeface="Hiragino Sans W6" panose="020B0400000000000000" pitchFamily="34" charset="-128"/>
              <a:ea typeface="Hiragino Sans W6" panose="020B0400000000000000" pitchFamily="34" charset="-128"/>
            </a:endParaRPr>
          </a:p>
          <a:p>
            <a:pPr algn="ctr"/>
            <a:r>
              <a:rPr lang="ja-JP" altLang="en-US" sz="1400" b="1">
                <a:latin typeface="Hiragino Sans W6" panose="020B0400000000000000" pitchFamily="34" charset="-128"/>
                <a:ea typeface="Hiragino Sans W6" panose="020B0400000000000000" pitchFamily="34" charset="-128"/>
              </a:rPr>
              <a:t>？</a:t>
            </a:r>
            <a:r>
              <a:rPr lang="en-US" altLang="ja-JP" sz="1400" b="1" dirty="0">
                <a:latin typeface="Hiragino Sans W6" panose="020B0400000000000000" pitchFamily="34" charset="-128"/>
                <a:ea typeface="Hiragino Sans W6" panose="020B0400000000000000" pitchFamily="34" charset="-128"/>
              </a:rPr>
              <a:t>00</a:t>
            </a:r>
            <a:r>
              <a:rPr lang="ja-JP" altLang="en-US" sz="1400" b="1">
                <a:latin typeface="Hiragino Sans W6" panose="020B0400000000000000" pitchFamily="34" charset="-128"/>
                <a:ea typeface="Hiragino Sans W6" panose="020B0400000000000000" pitchFamily="34" charset="-128"/>
              </a:rPr>
              <a:t>台</a:t>
            </a:r>
            <a:endParaRPr lang="en" altLang="ja-JP" sz="1400" b="1" dirty="0">
              <a:latin typeface="Hiragino Sans W6" panose="020B0400000000000000" pitchFamily="34" charset="-128"/>
              <a:ea typeface="Hiragino Sans W6" panose="020B0400000000000000" pitchFamily="34" charset="-128"/>
            </a:endParaRPr>
          </a:p>
        </p:txBody>
      </p:sp>
      <p:sp>
        <p:nvSpPr>
          <p:cNvPr id="41" name="右矢印 40">
            <a:extLst>
              <a:ext uri="{FF2B5EF4-FFF2-40B4-BE49-F238E27FC236}">
                <a16:creationId xmlns:a16="http://schemas.microsoft.com/office/drawing/2014/main" id="{CCE4ECA7-DF25-C940-84D1-DE859607403A}"/>
              </a:ext>
            </a:extLst>
          </p:cNvPr>
          <p:cNvSpPr/>
          <p:nvPr/>
        </p:nvSpPr>
        <p:spPr>
          <a:xfrm>
            <a:off x="3934441" y="4101391"/>
            <a:ext cx="2733060" cy="544019"/>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A826A917-20BC-F243-9C35-CE1AB525EB6D}"/>
              </a:ext>
            </a:extLst>
          </p:cNvPr>
          <p:cNvSpPr/>
          <p:nvPr/>
        </p:nvSpPr>
        <p:spPr>
          <a:xfrm>
            <a:off x="6756177" y="4148631"/>
            <a:ext cx="1122495" cy="449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Hiragino Sans W6" panose="020B0400000000000000" pitchFamily="34" charset="-128"/>
                <a:ea typeface="Hiragino Sans W6" panose="020B0400000000000000" pitchFamily="34" charset="-128"/>
              </a:rPr>
              <a:t>沖ハナ</a:t>
            </a:r>
            <a:endParaRPr lang="en-US" altLang="ja-JP" sz="1400" b="1" dirty="0">
              <a:latin typeface="Hiragino Sans W6" panose="020B0400000000000000" pitchFamily="34" charset="-128"/>
              <a:ea typeface="Hiragino Sans W6" panose="020B0400000000000000" pitchFamily="34" charset="-128"/>
            </a:endParaRPr>
          </a:p>
          <a:p>
            <a:pPr algn="ctr"/>
            <a:r>
              <a:rPr lang="ja-JP" altLang="en-US" sz="1400" b="1">
                <a:latin typeface="Hiragino Sans W6" panose="020B0400000000000000" pitchFamily="34" charset="-128"/>
                <a:ea typeface="Hiragino Sans W6" panose="020B0400000000000000" pitchFamily="34" charset="-128"/>
              </a:rPr>
              <a:t>通常販売</a:t>
            </a:r>
            <a:endParaRPr lang="en" altLang="ja-JP" sz="1400" b="1" dirty="0">
              <a:latin typeface="Hiragino Sans W6" panose="020B0400000000000000" pitchFamily="34" charset="-128"/>
              <a:ea typeface="Hiragino Sans W6" panose="020B0400000000000000" pitchFamily="34" charset="-128"/>
            </a:endParaRPr>
          </a:p>
        </p:txBody>
      </p:sp>
      <p:cxnSp>
        <p:nvCxnSpPr>
          <p:cNvPr id="43" name="直線コネクタ 42">
            <a:extLst>
              <a:ext uri="{FF2B5EF4-FFF2-40B4-BE49-F238E27FC236}">
                <a16:creationId xmlns:a16="http://schemas.microsoft.com/office/drawing/2014/main" id="{6ADE0379-7980-3245-BC56-CEA1FBFAF44A}"/>
              </a:ext>
            </a:extLst>
          </p:cNvPr>
          <p:cNvCxnSpPr>
            <a:cxnSpLocks/>
          </p:cNvCxnSpPr>
          <p:nvPr/>
        </p:nvCxnSpPr>
        <p:spPr>
          <a:xfrm>
            <a:off x="8305800" y="871543"/>
            <a:ext cx="0" cy="5942007"/>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AB715A0F-49B8-4D42-83A2-6D9856B8F442}"/>
              </a:ext>
            </a:extLst>
          </p:cNvPr>
          <p:cNvSpPr/>
          <p:nvPr/>
        </p:nvSpPr>
        <p:spPr>
          <a:xfrm>
            <a:off x="8736015" y="4148630"/>
            <a:ext cx="1122495" cy="4495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Hiragino Sans W6" panose="020B0400000000000000" pitchFamily="34" charset="-128"/>
                <a:ea typeface="Hiragino Sans W6" panose="020B0400000000000000" pitchFamily="34" charset="-128"/>
              </a:rPr>
              <a:t>低ベース</a:t>
            </a:r>
            <a:endParaRPr lang="en" altLang="ja-JP" sz="1400" b="1" dirty="0">
              <a:latin typeface="Hiragino Sans W6" panose="020B0400000000000000" pitchFamily="34" charset="-128"/>
              <a:ea typeface="Hiragino Sans W6" panose="020B0400000000000000" pitchFamily="34" charset="-128"/>
            </a:endParaRPr>
          </a:p>
        </p:txBody>
      </p:sp>
      <p:cxnSp>
        <p:nvCxnSpPr>
          <p:cNvPr id="45" name="曲線コネクタ 44">
            <a:extLst>
              <a:ext uri="{FF2B5EF4-FFF2-40B4-BE49-F238E27FC236}">
                <a16:creationId xmlns:a16="http://schemas.microsoft.com/office/drawing/2014/main" id="{CC32EA3A-A4FB-A645-B463-7E575E788629}"/>
              </a:ext>
            </a:extLst>
          </p:cNvPr>
          <p:cNvCxnSpPr>
            <a:cxnSpLocks/>
            <a:stCxn id="37" idx="0"/>
          </p:cNvCxnSpPr>
          <p:nvPr/>
        </p:nvCxnSpPr>
        <p:spPr>
          <a:xfrm rot="5400000" flipH="1" flipV="1">
            <a:off x="8610504" y="120638"/>
            <a:ext cx="1426385" cy="3941015"/>
          </a:xfrm>
          <a:prstGeom prst="curvedConnector2">
            <a:avLst/>
          </a:prstGeom>
          <a:ln w="3175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42C88E6D-D20A-9244-99BB-20991DED1428}"/>
              </a:ext>
            </a:extLst>
          </p:cNvPr>
          <p:cNvSpPr/>
          <p:nvPr/>
        </p:nvSpPr>
        <p:spPr>
          <a:xfrm>
            <a:off x="8697165" y="871543"/>
            <a:ext cx="3202730" cy="365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Sans W6" panose="020B0400000000000000" pitchFamily="34" charset="-128"/>
                <a:ea typeface="Hiragino Sans W6" panose="020B0400000000000000" pitchFamily="34" charset="-128"/>
              </a:rPr>
              <a:t>牙狼の増台</a:t>
            </a:r>
          </a:p>
        </p:txBody>
      </p:sp>
      <p:sp>
        <p:nvSpPr>
          <p:cNvPr id="47" name="正方形/長方形 46">
            <a:extLst>
              <a:ext uri="{FF2B5EF4-FFF2-40B4-BE49-F238E27FC236}">
                <a16:creationId xmlns:a16="http://schemas.microsoft.com/office/drawing/2014/main" id="{4FF6D4D4-1DA2-9144-BE24-DE2E8319184D}"/>
              </a:ext>
            </a:extLst>
          </p:cNvPr>
          <p:cNvSpPr/>
          <p:nvPr/>
        </p:nvSpPr>
        <p:spPr>
          <a:xfrm>
            <a:off x="6756177" y="6377963"/>
            <a:ext cx="1122495" cy="449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ja-JP" sz="1400" b="1" dirty="0">
                <a:latin typeface="Hiragino Sans W6" panose="020B0400000000000000" pitchFamily="34" charset="-128"/>
                <a:ea typeface="Hiragino Sans W6" panose="020B0400000000000000" pitchFamily="34" charset="-128"/>
              </a:rPr>
              <a:t>GOJG2</a:t>
            </a:r>
          </a:p>
          <a:p>
            <a:pPr algn="ctr"/>
            <a:r>
              <a:rPr lang="ja-JP" altLang="en-US" sz="1400" b="1">
                <a:latin typeface="Hiragino Sans W6" panose="020B0400000000000000" pitchFamily="34" charset="-128"/>
                <a:ea typeface="Hiragino Sans W6" panose="020B0400000000000000" pitchFamily="34" charset="-128"/>
              </a:rPr>
              <a:t>撤去</a:t>
            </a:r>
            <a:endParaRPr lang="en" altLang="ja-JP" sz="1400" b="1" dirty="0">
              <a:latin typeface="Hiragino Sans W6" panose="020B0400000000000000" pitchFamily="34" charset="-128"/>
              <a:ea typeface="Hiragino Sans W6" panose="020B0400000000000000" pitchFamily="34" charset="-128"/>
            </a:endParaRPr>
          </a:p>
        </p:txBody>
      </p:sp>
      <p:sp>
        <p:nvSpPr>
          <p:cNvPr id="48" name="正方形/長方形 47">
            <a:extLst>
              <a:ext uri="{FF2B5EF4-FFF2-40B4-BE49-F238E27FC236}">
                <a16:creationId xmlns:a16="http://schemas.microsoft.com/office/drawing/2014/main" id="{803FB118-0084-614E-A0B6-F93B533C6161}"/>
              </a:ext>
            </a:extLst>
          </p:cNvPr>
          <p:cNvSpPr/>
          <p:nvPr/>
        </p:nvSpPr>
        <p:spPr>
          <a:xfrm>
            <a:off x="8518829" y="6377963"/>
            <a:ext cx="1122495" cy="449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ja-JP" sz="1400" b="1" dirty="0">
                <a:latin typeface="Hiragino Sans W6" panose="020B0400000000000000" pitchFamily="34" charset="-128"/>
                <a:ea typeface="Hiragino Sans W6" panose="020B0400000000000000" pitchFamily="34" charset="-128"/>
              </a:rPr>
              <a:t>MYJG4</a:t>
            </a:r>
          </a:p>
          <a:p>
            <a:pPr algn="ctr"/>
            <a:r>
              <a:rPr lang="ja-JP" altLang="en-US" sz="1400" b="1">
                <a:latin typeface="Hiragino Sans W6" panose="020B0400000000000000" pitchFamily="34" charset="-128"/>
                <a:ea typeface="Hiragino Sans W6" panose="020B0400000000000000" pitchFamily="34" charset="-128"/>
              </a:rPr>
              <a:t>撤去</a:t>
            </a:r>
            <a:endParaRPr lang="en" altLang="ja-JP" sz="1400" b="1" dirty="0">
              <a:latin typeface="Hiragino Sans W6" panose="020B0400000000000000" pitchFamily="34" charset="-128"/>
              <a:ea typeface="Hiragino Sans W6" panose="020B0400000000000000" pitchFamily="34" charset="-128"/>
            </a:endParaRPr>
          </a:p>
        </p:txBody>
      </p:sp>
      <p:sp>
        <p:nvSpPr>
          <p:cNvPr id="49" name="正方形/長方形 48">
            <a:extLst>
              <a:ext uri="{FF2B5EF4-FFF2-40B4-BE49-F238E27FC236}">
                <a16:creationId xmlns:a16="http://schemas.microsoft.com/office/drawing/2014/main" id="{65037B21-A101-124F-A1C3-9CD955D2BD5C}"/>
              </a:ext>
            </a:extLst>
          </p:cNvPr>
          <p:cNvSpPr/>
          <p:nvPr/>
        </p:nvSpPr>
        <p:spPr>
          <a:xfrm>
            <a:off x="9758596" y="6377963"/>
            <a:ext cx="1122495" cy="449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ja-JP" sz="1400" b="1" dirty="0">
                <a:latin typeface="Hiragino Sans W6" panose="020B0400000000000000" pitchFamily="34" charset="-128"/>
                <a:ea typeface="Hiragino Sans W6" panose="020B0400000000000000" pitchFamily="34" charset="-128"/>
              </a:rPr>
              <a:t>GOJG</a:t>
            </a:r>
          </a:p>
          <a:p>
            <a:pPr algn="ctr"/>
            <a:r>
              <a:rPr lang="ja-JP" altLang="en-US" sz="1400" b="1">
                <a:latin typeface="Hiragino Sans W6" panose="020B0400000000000000" pitchFamily="34" charset="-128"/>
                <a:ea typeface="Hiragino Sans W6" panose="020B0400000000000000" pitchFamily="34" charset="-128"/>
              </a:rPr>
              <a:t>撤去</a:t>
            </a:r>
            <a:endParaRPr lang="en" altLang="ja-JP" sz="1400" b="1" dirty="0">
              <a:latin typeface="Hiragino Sans W6" panose="020B0400000000000000" pitchFamily="34" charset="-128"/>
              <a:ea typeface="Hiragino Sans W6" panose="020B0400000000000000" pitchFamily="34" charset="-128"/>
            </a:endParaRPr>
          </a:p>
        </p:txBody>
      </p:sp>
      <p:sp>
        <p:nvSpPr>
          <p:cNvPr id="50" name="正方形/長方形 49">
            <a:extLst>
              <a:ext uri="{FF2B5EF4-FFF2-40B4-BE49-F238E27FC236}">
                <a16:creationId xmlns:a16="http://schemas.microsoft.com/office/drawing/2014/main" id="{0C69970C-0B8D-2244-BF0B-A72CD84A48AF}"/>
              </a:ext>
            </a:extLst>
          </p:cNvPr>
          <p:cNvSpPr/>
          <p:nvPr/>
        </p:nvSpPr>
        <p:spPr>
          <a:xfrm>
            <a:off x="8518828" y="5068473"/>
            <a:ext cx="1122495" cy="4495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Hiragino Sans W6" panose="020B0400000000000000" pitchFamily="34" charset="-128"/>
                <a:ea typeface="Hiragino Sans W6" panose="020B0400000000000000" pitchFamily="34" charset="-128"/>
              </a:rPr>
              <a:t>ファンキー</a:t>
            </a:r>
            <a:r>
              <a:rPr lang="en" altLang="ja-JP" sz="1400" b="1" dirty="0">
                <a:latin typeface="Hiragino Sans W6" panose="020B0400000000000000" pitchFamily="34" charset="-128"/>
                <a:ea typeface="Hiragino Sans W6" panose="020B0400000000000000" pitchFamily="34" charset="-128"/>
              </a:rPr>
              <a:t>JG</a:t>
            </a:r>
            <a:r>
              <a:rPr lang="ja-JP" altLang="en-US" sz="1400" b="1">
                <a:latin typeface="Hiragino Sans W6" panose="020B0400000000000000" pitchFamily="34" charset="-128"/>
                <a:ea typeface="Hiragino Sans W6" panose="020B0400000000000000" pitchFamily="34" charset="-128"/>
              </a:rPr>
              <a:t>導入</a:t>
            </a:r>
            <a:endParaRPr lang="en" altLang="ja-JP" sz="1400" b="1" dirty="0">
              <a:latin typeface="Hiragino Sans W6" panose="020B0400000000000000" pitchFamily="34" charset="-128"/>
              <a:ea typeface="Hiragino Sans W6" panose="020B0400000000000000" pitchFamily="34" charset="-128"/>
            </a:endParaRPr>
          </a:p>
        </p:txBody>
      </p:sp>
      <p:sp>
        <p:nvSpPr>
          <p:cNvPr id="51" name="正方形/長方形 50">
            <a:extLst>
              <a:ext uri="{FF2B5EF4-FFF2-40B4-BE49-F238E27FC236}">
                <a16:creationId xmlns:a16="http://schemas.microsoft.com/office/drawing/2014/main" id="{D9599C6F-4993-5548-A0AD-C4F29D5DC48A}"/>
              </a:ext>
            </a:extLst>
          </p:cNvPr>
          <p:cNvSpPr/>
          <p:nvPr/>
        </p:nvSpPr>
        <p:spPr>
          <a:xfrm>
            <a:off x="6756177" y="5068473"/>
            <a:ext cx="1122495" cy="4495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Hiragino Sans W6" panose="020B0400000000000000" pitchFamily="34" charset="-128"/>
                <a:ea typeface="Hiragino Sans W6" panose="020B0400000000000000" pitchFamily="34" charset="-128"/>
              </a:rPr>
              <a:t>アイム</a:t>
            </a:r>
            <a:r>
              <a:rPr lang="en" altLang="ja-JP" sz="1400" b="1" dirty="0">
                <a:latin typeface="Hiragino Sans W6" panose="020B0400000000000000" pitchFamily="34" charset="-128"/>
                <a:ea typeface="Hiragino Sans W6" panose="020B0400000000000000" pitchFamily="34" charset="-128"/>
              </a:rPr>
              <a:t>EX</a:t>
            </a:r>
            <a:r>
              <a:rPr lang="ja-JP" altLang="en-US" sz="1400" b="1">
                <a:latin typeface="Hiragino Sans W6" panose="020B0400000000000000" pitchFamily="34" charset="-128"/>
                <a:ea typeface="Hiragino Sans W6" panose="020B0400000000000000" pitchFamily="34" charset="-128"/>
              </a:rPr>
              <a:t>増産</a:t>
            </a:r>
            <a:endParaRPr lang="en" altLang="ja-JP" sz="1400" b="1" dirty="0">
              <a:latin typeface="Hiragino Sans W6" panose="020B0400000000000000" pitchFamily="34" charset="-128"/>
              <a:ea typeface="Hiragino Sans W6" panose="020B0400000000000000" pitchFamily="34" charset="-128"/>
            </a:endParaRPr>
          </a:p>
        </p:txBody>
      </p:sp>
      <p:sp>
        <p:nvSpPr>
          <p:cNvPr id="52" name="ドーナツ 51">
            <a:extLst>
              <a:ext uri="{FF2B5EF4-FFF2-40B4-BE49-F238E27FC236}">
                <a16:creationId xmlns:a16="http://schemas.microsoft.com/office/drawing/2014/main" id="{E57DAB8D-96CB-6143-AA13-C28321D8C143}"/>
              </a:ext>
            </a:extLst>
          </p:cNvPr>
          <p:cNvSpPr/>
          <p:nvPr/>
        </p:nvSpPr>
        <p:spPr>
          <a:xfrm>
            <a:off x="6055128" y="4722975"/>
            <a:ext cx="4282672" cy="1060441"/>
          </a:xfrm>
          <a:prstGeom prst="donut">
            <a:avLst>
              <a:gd name="adj" fmla="val 577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正方形/長方形 52">
            <a:extLst>
              <a:ext uri="{FF2B5EF4-FFF2-40B4-BE49-F238E27FC236}">
                <a16:creationId xmlns:a16="http://schemas.microsoft.com/office/drawing/2014/main" id="{CD744F02-1E26-8647-B64A-1B01646ABE1B}"/>
              </a:ext>
            </a:extLst>
          </p:cNvPr>
          <p:cNvSpPr/>
          <p:nvPr/>
        </p:nvSpPr>
        <p:spPr>
          <a:xfrm>
            <a:off x="7661154" y="5612241"/>
            <a:ext cx="1122495" cy="4495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Hiragino Sans W6" panose="020B0400000000000000" pitchFamily="34" charset="-128"/>
                <a:ea typeface="Hiragino Sans W6" panose="020B0400000000000000" pitchFamily="34" charset="-128"/>
              </a:rPr>
              <a:t>▲３万台</a:t>
            </a:r>
            <a:endParaRPr lang="en-US" altLang="ja-JP" sz="1400" b="1" dirty="0">
              <a:latin typeface="Hiragino Sans W6" panose="020B0400000000000000" pitchFamily="34" charset="-128"/>
              <a:ea typeface="Hiragino Sans W6" panose="020B0400000000000000" pitchFamily="34" charset="-128"/>
            </a:endParaRPr>
          </a:p>
          <a:p>
            <a:pPr algn="ctr"/>
            <a:r>
              <a:rPr lang="en-US" altLang="ja-JP" sz="1400" b="1" dirty="0">
                <a:latin typeface="Hiragino Sans W6" panose="020B0400000000000000" pitchFamily="34" charset="-128"/>
                <a:ea typeface="Hiragino Sans W6" panose="020B0400000000000000" pitchFamily="34" charset="-128"/>
              </a:rPr>
              <a:t>JG</a:t>
            </a:r>
            <a:r>
              <a:rPr lang="ja-JP" altLang="en-US" sz="1400" b="1">
                <a:latin typeface="Hiragino Sans W6" panose="020B0400000000000000" pitchFamily="34" charset="-128"/>
                <a:ea typeface="Hiragino Sans W6" panose="020B0400000000000000" pitchFamily="34" charset="-128"/>
              </a:rPr>
              <a:t>欠品</a:t>
            </a:r>
            <a:endParaRPr lang="en" altLang="ja-JP" sz="1400" b="1" dirty="0">
              <a:latin typeface="Hiragino Sans W6" panose="020B0400000000000000" pitchFamily="34" charset="-128"/>
              <a:ea typeface="Hiragino Sans W6" panose="020B0400000000000000" pitchFamily="34" charset="-128"/>
            </a:endParaRPr>
          </a:p>
        </p:txBody>
      </p:sp>
      <p:sp>
        <p:nvSpPr>
          <p:cNvPr id="54" name="正方形/長方形 53">
            <a:extLst>
              <a:ext uri="{FF2B5EF4-FFF2-40B4-BE49-F238E27FC236}">
                <a16:creationId xmlns:a16="http://schemas.microsoft.com/office/drawing/2014/main" id="{199E8DDC-6F58-A745-8BEA-3A891F227D19}"/>
              </a:ext>
            </a:extLst>
          </p:cNvPr>
          <p:cNvSpPr/>
          <p:nvPr/>
        </p:nvSpPr>
        <p:spPr>
          <a:xfrm>
            <a:off x="8719612" y="1444351"/>
            <a:ext cx="1122495" cy="449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Hiragino Sans W6" panose="020B0400000000000000" pitchFamily="34" charset="-128"/>
                <a:ea typeface="Hiragino Sans W6" panose="020B0400000000000000" pitchFamily="34" charset="-128"/>
              </a:rPr>
              <a:t>牙狼</a:t>
            </a:r>
            <a:endParaRPr lang="en-US" altLang="ja-JP" sz="1400" b="1" dirty="0">
              <a:latin typeface="Hiragino Sans W6" panose="020B0400000000000000" pitchFamily="34" charset="-128"/>
              <a:ea typeface="Hiragino Sans W6" panose="020B0400000000000000" pitchFamily="34" charset="-128"/>
            </a:endParaRPr>
          </a:p>
          <a:p>
            <a:pPr algn="ctr"/>
            <a:r>
              <a:rPr lang="en-US" altLang="ja-JP" sz="1400" b="1" dirty="0">
                <a:latin typeface="Hiragino Sans W6" panose="020B0400000000000000" pitchFamily="34" charset="-128"/>
                <a:ea typeface="Hiragino Sans W6" panose="020B0400000000000000" pitchFamily="34" charset="-128"/>
              </a:rPr>
              <a:t>35000</a:t>
            </a:r>
            <a:r>
              <a:rPr lang="ja-JP" altLang="en-US" sz="1400" b="1">
                <a:latin typeface="Hiragino Sans W6" panose="020B0400000000000000" pitchFamily="34" charset="-128"/>
                <a:ea typeface="Hiragino Sans W6" panose="020B0400000000000000" pitchFamily="34" charset="-128"/>
              </a:rPr>
              <a:t>台</a:t>
            </a:r>
            <a:endParaRPr lang="en" altLang="ja-JP" sz="1400" b="1" dirty="0">
              <a:latin typeface="Hiragino Sans W6" panose="020B0400000000000000" pitchFamily="34" charset="-128"/>
              <a:ea typeface="Hiragino Sans W6" panose="020B0400000000000000" pitchFamily="34" charset="-128"/>
            </a:endParaRPr>
          </a:p>
        </p:txBody>
      </p:sp>
      <p:sp>
        <p:nvSpPr>
          <p:cNvPr id="55" name="正方形/長方形 54">
            <a:extLst>
              <a:ext uri="{FF2B5EF4-FFF2-40B4-BE49-F238E27FC236}">
                <a16:creationId xmlns:a16="http://schemas.microsoft.com/office/drawing/2014/main" id="{870011E6-1EFC-ED40-8EFD-3703C5FB7C84}"/>
              </a:ext>
            </a:extLst>
          </p:cNvPr>
          <p:cNvSpPr/>
          <p:nvPr/>
        </p:nvSpPr>
        <p:spPr>
          <a:xfrm>
            <a:off x="361419" y="5251888"/>
            <a:ext cx="5302345" cy="15616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latin typeface="Hiragino Sans W6" panose="020B0400000000000000" pitchFamily="34" charset="-128"/>
                <a:ea typeface="Hiragino Sans W6" panose="020B0400000000000000" pitchFamily="34" charset="-128"/>
              </a:rPr>
              <a:t>1.</a:t>
            </a:r>
            <a:r>
              <a:rPr lang="en-US" altLang="ja-JP" sz="2000" b="1" dirty="0">
                <a:latin typeface="Hiragino Sans W6" panose="020B0400000000000000" pitchFamily="34" charset="-128"/>
                <a:ea typeface="Hiragino Sans W6" panose="020B0400000000000000" pitchFamily="34" charset="-128"/>
              </a:rPr>
              <a:t>30Φ</a:t>
            </a:r>
            <a:r>
              <a:rPr lang="ja-JP" altLang="en-US" sz="2000" b="1">
                <a:latin typeface="Hiragino Sans W6" panose="020B0400000000000000" pitchFamily="34" charset="-128"/>
                <a:ea typeface="Hiragino Sans W6" panose="020B0400000000000000" pitchFamily="34" charset="-128"/>
              </a:rPr>
              <a:t>沖ハナはチャレンジ機種</a:t>
            </a:r>
            <a:endParaRPr lang="en-US" altLang="ja-JP" sz="2000" b="1" dirty="0">
              <a:latin typeface="Hiragino Sans W6" panose="020B0400000000000000" pitchFamily="34" charset="-128"/>
              <a:ea typeface="Hiragino Sans W6" panose="020B0400000000000000" pitchFamily="34" charset="-128"/>
            </a:endParaRPr>
          </a:p>
          <a:p>
            <a:r>
              <a:rPr kumimoji="1" lang="en-US" altLang="ja-JP" sz="2000" b="1" dirty="0">
                <a:latin typeface="Hiragino Sans W6" panose="020B0400000000000000" pitchFamily="34" charset="-128"/>
                <a:ea typeface="Hiragino Sans W6" panose="020B0400000000000000" pitchFamily="34" charset="-128"/>
              </a:rPr>
              <a:t>2.6.1</a:t>
            </a:r>
            <a:r>
              <a:rPr kumimoji="1" lang="ja-JP" altLang="en-US" sz="2000" b="1">
                <a:latin typeface="Hiragino Sans W6" panose="020B0400000000000000" pitchFamily="34" charset="-128"/>
                <a:ea typeface="Hiragino Sans W6" panose="020B0400000000000000" pitchFamily="34" charset="-128"/>
              </a:rPr>
              <a:t>号機低ベースの育成には期待せず、</a:t>
            </a:r>
            <a:endParaRPr kumimoji="1" lang="en-US" altLang="ja-JP" sz="2000" b="1" dirty="0">
              <a:latin typeface="Hiragino Sans W6" panose="020B0400000000000000" pitchFamily="34" charset="-128"/>
              <a:ea typeface="Hiragino Sans W6" panose="020B0400000000000000" pitchFamily="34" charset="-128"/>
            </a:endParaRPr>
          </a:p>
          <a:p>
            <a:r>
              <a:rPr lang="ja-JP" altLang="en-US" sz="2000" b="1">
                <a:latin typeface="Hiragino Sans W6" panose="020B0400000000000000" pitchFamily="34" charset="-128"/>
                <a:ea typeface="Hiragino Sans W6" panose="020B0400000000000000" pitchFamily="34" charset="-128"/>
              </a:rPr>
              <a:t>購入売却の視点を持って欠品させない</a:t>
            </a:r>
            <a:endParaRPr lang="en-US" altLang="ja-JP" sz="2000" b="1" dirty="0">
              <a:latin typeface="Hiragino Sans W6" panose="020B0400000000000000" pitchFamily="34" charset="-128"/>
              <a:ea typeface="Hiragino Sans W6" panose="020B0400000000000000" pitchFamily="34" charset="-128"/>
            </a:endParaRPr>
          </a:p>
          <a:p>
            <a:r>
              <a:rPr lang="ja-JP" altLang="en-US" sz="2000" b="1">
                <a:latin typeface="Hiragino Sans W6" panose="020B0400000000000000" pitchFamily="34" charset="-128"/>
                <a:ea typeface="Hiragino Sans W6" panose="020B0400000000000000" pitchFamily="34" charset="-128"/>
              </a:rPr>
              <a:t>３．年末までに必要な機種→バイオなど</a:t>
            </a:r>
            <a:endParaRPr lang="en-US" altLang="ja-JP" sz="2000" b="1" dirty="0">
              <a:latin typeface="Hiragino Sans W6" panose="020B0400000000000000" pitchFamily="34" charset="-128"/>
              <a:ea typeface="Hiragino Sans W6" panose="020B0400000000000000" pitchFamily="34" charset="-128"/>
            </a:endParaRPr>
          </a:p>
        </p:txBody>
      </p:sp>
      <p:pic>
        <p:nvPicPr>
          <p:cNvPr id="56" name="図 55" descr="スロットマシン, 写真, 多い, 束 が含まれている画像&#10;&#10;自動的に生成された説明">
            <a:extLst>
              <a:ext uri="{FF2B5EF4-FFF2-40B4-BE49-F238E27FC236}">
                <a16:creationId xmlns:a16="http://schemas.microsoft.com/office/drawing/2014/main" id="{D12AD91B-7EC0-044F-AC3C-16FE89F5E8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9962" y="3984369"/>
            <a:ext cx="784298" cy="1185161"/>
          </a:xfrm>
          <a:prstGeom prst="rect">
            <a:avLst/>
          </a:prstGeom>
        </p:spPr>
      </p:pic>
      <p:pic>
        <p:nvPicPr>
          <p:cNvPr id="57" name="図 56" descr="屋内, 食品, 覆い, テーブル が含まれている画像&#10;&#10;自動的に生成された説明">
            <a:extLst>
              <a:ext uri="{FF2B5EF4-FFF2-40B4-BE49-F238E27FC236}">
                <a16:creationId xmlns:a16="http://schemas.microsoft.com/office/drawing/2014/main" id="{CAF068F0-562F-E94B-8446-57E27665C9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0157" y="1535698"/>
            <a:ext cx="766665" cy="1140334"/>
          </a:xfrm>
          <a:prstGeom prst="rect">
            <a:avLst/>
          </a:prstGeom>
        </p:spPr>
      </p:pic>
      <p:sp>
        <p:nvSpPr>
          <p:cNvPr id="3" name="正方形/長方形 2">
            <a:extLst>
              <a:ext uri="{FF2B5EF4-FFF2-40B4-BE49-F238E27FC236}">
                <a16:creationId xmlns:a16="http://schemas.microsoft.com/office/drawing/2014/main" id="{75CB87EC-F74E-764E-8C75-6E7E391D1392}"/>
              </a:ext>
            </a:extLst>
          </p:cNvPr>
          <p:cNvSpPr/>
          <p:nvPr/>
        </p:nvSpPr>
        <p:spPr>
          <a:xfrm rot="890238">
            <a:off x="8688501" y="426615"/>
            <a:ext cx="3262684" cy="41090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市場の流れを把握すること</a:t>
            </a:r>
            <a:r>
              <a:rPr kumimoji="1" lang="en-US" altLang="ja-JP" dirty="0"/>
              <a:t>!!</a:t>
            </a:r>
            <a:endParaRPr kumimoji="1" lang="ja-JP" altLang="en-US"/>
          </a:p>
        </p:txBody>
      </p:sp>
    </p:spTree>
    <p:extLst>
      <p:ext uri="{BB962C8B-B14F-4D97-AF65-F5344CB8AC3E}">
        <p14:creationId xmlns:p14="http://schemas.microsoft.com/office/powerpoint/2010/main" val="330795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linds(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linds(horizontal)">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linds(horizontal)">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horizont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linds(horizontal)">
                                      <p:cBhvr>
                                        <p:cTn id="37" dur="500"/>
                                        <p:tgtEl>
                                          <p:spTgt spid="3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linds(horizontal)">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blinds(horizontal)">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blinds(horizontal)">
                                      <p:cBhvr>
                                        <p:cTn id="65" dur="500"/>
                                        <p:tgtEl>
                                          <p:spTgt spid="42"/>
                                        </p:tgtEl>
                                      </p:cBhvr>
                                    </p:animEffect>
                                  </p:childTnLst>
                                </p:cTn>
                              </p:par>
                              <p:par>
                                <p:cTn id="66" presetID="3" presetClass="entr" presetSubtype="1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linds(horizontal)">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linds(horizontal)">
                                      <p:cBhvr>
                                        <p:cTn id="76" dur="500"/>
                                        <p:tgtEl>
                                          <p:spTgt spid="5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blinds(horizontal)">
                                      <p:cBhvr>
                                        <p:cTn id="79" dur="500"/>
                                        <p:tgtEl>
                                          <p:spTgt spid="5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linds(horizontal)">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blinds(horizontal)">
                                      <p:cBhvr>
                                        <p:cTn id="87" dur="5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blinds(horizontal)">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linds(horizontal)">
                                      <p:cBhvr>
                                        <p:cTn id="97" dur="500"/>
                                        <p:tgtEl>
                                          <p:spTgt spid="4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blinds(horizontal)">
                                      <p:cBhvr>
                                        <p:cTn id="100" dur="500"/>
                                        <p:tgtEl>
                                          <p:spTgt spid="48"/>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blinds(horizontal)">
                                      <p:cBhvr>
                                        <p:cTn id="103" dur="500"/>
                                        <p:tgtEl>
                                          <p:spTgt spid="49"/>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blinds(horizontal)">
                                      <p:cBhvr>
                                        <p:cTn id="10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6" grpId="0" animBg="1"/>
      <p:bldP spid="37" grpId="0" animBg="1"/>
      <p:bldP spid="40" grpId="0" animBg="1"/>
      <p:bldP spid="41" grpId="0" animBg="1"/>
      <p:bldP spid="42" grpId="0" animBg="1"/>
      <p:bldP spid="4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3">
            <a:extLst>
              <a:ext uri="{FF2B5EF4-FFF2-40B4-BE49-F238E27FC236}">
                <a16:creationId xmlns:a16="http://schemas.microsoft.com/office/drawing/2014/main" id="{93A7E852-76EE-44C1-B569-9FCF8CB813F7}"/>
              </a:ext>
            </a:extLst>
          </p:cNvPr>
          <p:cNvSpPr>
            <a:spLocks noGrp="1"/>
          </p:cNvSpPr>
          <p:nvPr>
            <p:ph type="sldNum" sz="quarter" idx="12"/>
          </p:nvPr>
        </p:nvSpPr>
        <p:spPr>
          <a:xfrm>
            <a:off x="11673555" y="332359"/>
            <a:ext cx="500648" cy="365125"/>
          </a:xfrm>
        </p:spPr>
        <p:txBody>
          <a:bodyPr/>
          <a:lstStyle/>
          <a:p>
            <a:fld id="{E408A532-0522-44CF-BD9B-523C54AFD4C5}" type="slidenum">
              <a:rPr kumimoji="1" lang="ja-JP" altLang="en-US" smtClean="0"/>
              <a:t>8</a:t>
            </a:fld>
            <a:endParaRPr kumimoji="1" lang="ja-JP" altLang="en-US"/>
          </a:p>
        </p:txBody>
      </p:sp>
      <p:sp>
        <p:nvSpPr>
          <p:cNvPr id="9" name="タイトル 1">
            <a:extLst>
              <a:ext uri="{FF2B5EF4-FFF2-40B4-BE49-F238E27FC236}">
                <a16:creationId xmlns:a16="http://schemas.microsoft.com/office/drawing/2014/main" id="{FDBF43FF-1A87-9C48-8146-D2BE3644717A}"/>
              </a:ext>
            </a:extLst>
          </p:cNvPr>
          <p:cNvSpPr>
            <a:spLocks noGrp="1"/>
          </p:cNvSpPr>
          <p:nvPr>
            <p:ph type="title"/>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a:noAutofit/>
          </a:bodyPr>
          <a:lstStyle/>
          <a:p>
            <a:endParaRPr lang="ja-JP" altLang="en-US" sz="2800" b="1" dirty="0">
              <a:latin typeface="+mn-ea"/>
              <a:ea typeface="+mn-ea"/>
            </a:endParaRPr>
          </a:p>
        </p:txBody>
      </p:sp>
      <p:pic>
        <p:nvPicPr>
          <p:cNvPr id="12" name="図 11">
            <a:extLst>
              <a:ext uri="{FF2B5EF4-FFF2-40B4-BE49-F238E27FC236}">
                <a16:creationId xmlns:a16="http://schemas.microsoft.com/office/drawing/2014/main" id="{E26F5AC5-2658-4649-941E-98CA10910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6551" y="0"/>
            <a:ext cx="835450" cy="1657350"/>
          </a:xfrm>
          <a:prstGeom prst="rect">
            <a:avLst/>
          </a:prstGeom>
        </p:spPr>
      </p:pic>
      <p:sp>
        <p:nvSpPr>
          <p:cNvPr id="8" name="スライド番号プレースホルダー 1">
            <a:extLst>
              <a:ext uri="{FF2B5EF4-FFF2-40B4-BE49-F238E27FC236}">
                <a16:creationId xmlns:a16="http://schemas.microsoft.com/office/drawing/2014/main" id="{09445651-D536-FC41-8186-6D541FF5B5C8}"/>
              </a:ext>
            </a:extLst>
          </p:cNvPr>
          <p:cNvSpPr txBox="1">
            <a:spLocks/>
          </p:cNvSpPr>
          <p:nvPr/>
        </p:nvSpPr>
        <p:spPr>
          <a:xfrm>
            <a:off x="8539902" y="42257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8</a:t>
            </a:fld>
            <a:endParaRPr lang="ja-JP" altLang="en-US">
              <a:latin typeface="+mn-ea"/>
            </a:endParaRPr>
          </a:p>
        </p:txBody>
      </p:sp>
      <p:sp>
        <p:nvSpPr>
          <p:cNvPr id="11" name="タイトル 1">
            <a:extLst>
              <a:ext uri="{FF2B5EF4-FFF2-40B4-BE49-F238E27FC236}">
                <a16:creationId xmlns:a16="http://schemas.microsoft.com/office/drawing/2014/main" id="{AF1857D4-9577-F246-A34A-86754241B3F0}"/>
              </a:ext>
            </a:extLst>
          </p:cNvPr>
          <p:cNvSpPr txBox="1">
            <a:spLocks/>
          </p:cNvSpPr>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a:latin typeface="Hiragino Sans W7" panose="020B0400000000000000" pitchFamily="34" charset="-128"/>
                <a:ea typeface="Hiragino Sans W7" panose="020B0400000000000000" pitchFamily="34" charset="-128"/>
              </a:rPr>
              <a:t>第</a:t>
            </a:r>
            <a:r>
              <a:rPr lang="en-US" altLang="ja-JP" sz="2800" b="1" dirty="0">
                <a:latin typeface="Hiragino Sans W7" panose="020B0400000000000000" pitchFamily="34" charset="-128"/>
                <a:ea typeface="Hiragino Sans W7" panose="020B0400000000000000" pitchFamily="34" charset="-128"/>
              </a:rPr>
              <a:t>44</a:t>
            </a:r>
            <a:r>
              <a:rPr lang="ja-JP" altLang="en-US" sz="2800" b="1">
                <a:latin typeface="Hiragino Sans W7" panose="020B0400000000000000" pitchFamily="34" charset="-128"/>
                <a:ea typeface="Hiragino Sans W7" panose="020B0400000000000000" pitchFamily="34" charset="-128"/>
              </a:rPr>
              <a:t>回</a:t>
            </a:r>
            <a:r>
              <a:rPr lang="en-US" altLang="ja-JP" sz="2800" b="1" dirty="0">
                <a:latin typeface="Hiragino Sans W7" panose="020B0400000000000000" pitchFamily="34" charset="-128"/>
                <a:ea typeface="Hiragino Sans W7" panose="020B0400000000000000" pitchFamily="34" charset="-128"/>
              </a:rPr>
              <a:t>4.24</a:t>
            </a:r>
            <a:r>
              <a:rPr lang="ja-JP" altLang="en-US" sz="2800" b="1">
                <a:latin typeface="Hiragino Sans W7" panose="020B0400000000000000" pitchFamily="34" charset="-128"/>
                <a:ea typeface="Hiragino Sans W7" panose="020B0400000000000000" pitchFamily="34" charset="-128"/>
              </a:rPr>
              <a:t>中嶋塾</a:t>
            </a:r>
            <a:r>
              <a:rPr lang="en-US" altLang="ja-JP" sz="2800" b="1" dirty="0">
                <a:latin typeface="Hiragino Sans W7" panose="020B0400000000000000" pitchFamily="34" charset="-128"/>
                <a:ea typeface="Hiragino Sans W7" panose="020B0400000000000000" pitchFamily="34" charset="-128"/>
              </a:rPr>
              <a:t> </a:t>
            </a:r>
            <a:r>
              <a:rPr lang="ja-JP" altLang="en-US" sz="2800" b="1">
                <a:latin typeface="Hiragino Sans W7" panose="020B0400000000000000" pitchFamily="34" charset="-128"/>
                <a:ea typeface="Hiragino Sans W7" panose="020B0400000000000000" pitchFamily="34" charset="-128"/>
              </a:rPr>
              <a:t>ダイジェスト</a:t>
            </a:r>
            <a:endParaRPr lang="ja-JP" altLang="en-US" sz="2800" b="1" dirty="0">
              <a:latin typeface="+mn-ea"/>
            </a:endParaRPr>
          </a:p>
        </p:txBody>
      </p:sp>
      <p:sp>
        <p:nvSpPr>
          <p:cNvPr id="15" name="スライド番号プレースホルダー 13">
            <a:extLst>
              <a:ext uri="{FF2B5EF4-FFF2-40B4-BE49-F238E27FC236}">
                <a16:creationId xmlns:a16="http://schemas.microsoft.com/office/drawing/2014/main" id="{F56137F7-89CE-104B-AEE2-CD696822CBB6}"/>
              </a:ext>
            </a:extLst>
          </p:cNvPr>
          <p:cNvSpPr txBox="1">
            <a:spLocks/>
          </p:cNvSpPr>
          <p:nvPr/>
        </p:nvSpPr>
        <p:spPr>
          <a:xfrm>
            <a:off x="8610600" y="400188"/>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8</a:t>
            </a:fld>
            <a:endParaRPr lang="ja-JP" altLang="en-US" dirty="0">
              <a:latin typeface="+mn-ea"/>
            </a:endParaRPr>
          </a:p>
        </p:txBody>
      </p:sp>
      <p:sp>
        <p:nvSpPr>
          <p:cNvPr id="19" name="正方形/長方形 18">
            <a:extLst>
              <a:ext uri="{FF2B5EF4-FFF2-40B4-BE49-F238E27FC236}">
                <a16:creationId xmlns:a16="http://schemas.microsoft.com/office/drawing/2014/main" id="{59F128F8-3270-8C46-950C-24460AAFB695}"/>
              </a:ext>
            </a:extLst>
          </p:cNvPr>
          <p:cNvSpPr/>
          <p:nvPr/>
        </p:nvSpPr>
        <p:spPr>
          <a:xfrm>
            <a:off x="343381" y="974595"/>
            <a:ext cx="3279671" cy="4125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FF0000"/>
                </a:solidFill>
                <a:latin typeface="Hiragino Sans W7" panose="020B0400000000000000" pitchFamily="34" charset="-128"/>
                <a:ea typeface="Hiragino Sans W7" panose="020B0400000000000000" pitchFamily="34" charset="-128"/>
              </a:rPr>
              <a:t>チャンスメイト荒井社長</a:t>
            </a:r>
          </a:p>
        </p:txBody>
      </p:sp>
      <p:sp>
        <p:nvSpPr>
          <p:cNvPr id="6" name="正方形/長方形 5">
            <a:extLst>
              <a:ext uri="{FF2B5EF4-FFF2-40B4-BE49-F238E27FC236}">
                <a16:creationId xmlns:a16="http://schemas.microsoft.com/office/drawing/2014/main" id="{A8893D77-F0CB-D34B-993F-6DB0540E47BA}"/>
              </a:ext>
            </a:extLst>
          </p:cNvPr>
          <p:cNvSpPr/>
          <p:nvPr/>
        </p:nvSpPr>
        <p:spPr>
          <a:xfrm>
            <a:off x="853247" y="1657350"/>
            <a:ext cx="8467734" cy="4654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a:latin typeface="Hiragino Sans W6" panose="020B0400000000000000" pitchFamily="34" charset="-128"/>
                <a:ea typeface="Hiragino Sans W6" panose="020B0400000000000000" pitchFamily="34" charset="-128"/>
              </a:rPr>
              <a:t>まとめると、</a:t>
            </a:r>
            <a:endParaRPr kumimoji="1" lang="en-US" altLang="ja-JP" sz="2400" b="1" dirty="0">
              <a:latin typeface="Hiragino Sans W6" panose="020B0400000000000000" pitchFamily="34" charset="-128"/>
              <a:ea typeface="Hiragino Sans W6" panose="020B0400000000000000" pitchFamily="34" charset="-128"/>
            </a:endParaRPr>
          </a:p>
          <a:p>
            <a:endParaRPr lang="en-US" altLang="ja-JP" sz="2400" b="1" dirty="0">
              <a:latin typeface="Hiragino Sans W6" panose="020B0400000000000000" pitchFamily="34" charset="-128"/>
              <a:ea typeface="Hiragino Sans W6" panose="020B0400000000000000" pitchFamily="34" charset="-128"/>
            </a:endParaRPr>
          </a:p>
          <a:p>
            <a:r>
              <a:rPr kumimoji="1" lang="ja-JP" altLang="en-US" sz="2400" b="1">
                <a:latin typeface="Hiragino Sans W6" panose="020B0400000000000000" pitchFamily="34" charset="-128"/>
                <a:ea typeface="Hiragino Sans W6" panose="020B0400000000000000" pitchFamily="34" charset="-128"/>
              </a:rPr>
              <a:t>メダルレス遊技機は、有利区間撤廃が確定。</a:t>
            </a:r>
            <a:endParaRPr lang="en-US" altLang="ja-JP" sz="2400" b="1" dirty="0">
              <a:latin typeface="Hiragino Sans W6" panose="020B0400000000000000" pitchFamily="34" charset="-128"/>
              <a:ea typeface="Hiragino Sans W6" panose="020B0400000000000000" pitchFamily="34" charset="-128"/>
            </a:endParaRPr>
          </a:p>
          <a:p>
            <a:r>
              <a:rPr kumimoji="1" lang="ja-JP" altLang="en-US" sz="2400" b="1">
                <a:latin typeface="Hiragino Sans W6" panose="020B0400000000000000" pitchFamily="34" charset="-128"/>
                <a:ea typeface="Hiragino Sans W6" panose="020B0400000000000000" pitchFamily="34" charset="-128"/>
              </a:rPr>
              <a:t>➡️低純増機種に効果あり</a:t>
            </a:r>
            <a:r>
              <a:rPr kumimoji="1" lang="en-US" altLang="ja-JP" sz="2400" b="1" dirty="0">
                <a:latin typeface="Hiragino Sans W6" panose="020B0400000000000000" pitchFamily="34" charset="-128"/>
                <a:ea typeface="Hiragino Sans W6" panose="020B0400000000000000" pitchFamily="34" charset="-128"/>
              </a:rPr>
              <a:t>!!</a:t>
            </a:r>
          </a:p>
          <a:p>
            <a:endParaRPr lang="en-US" altLang="ja-JP" sz="2400" b="1" dirty="0">
              <a:latin typeface="Hiragino Sans W6" panose="020B0400000000000000" pitchFamily="34" charset="-128"/>
              <a:ea typeface="Hiragino Sans W6" panose="020B0400000000000000" pitchFamily="34" charset="-128"/>
            </a:endParaRPr>
          </a:p>
          <a:p>
            <a:r>
              <a:rPr kumimoji="1" lang="ja-JP" altLang="en-US" sz="2400" b="1">
                <a:latin typeface="Hiragino Sans W6" panose="020B0400000000000000" pitchFamily="34" charset="-128"/>
                <a:ea typeface="Hiragino Sans W6" panose="020B0400000000000000" pitchFamily="34" charset="-128"/>
              </a:rPr>
              <a:t>ライトミドル、甘デジで高評価になる機種は</a:t>
            </a:r>
            <a:r>
              <a:rPr lang="en-US" altLang="ja-JP" sz="2400" b="1" dirty="0">
                <a:latin typeface="Hiragino Sans W6" panose="020B0400000000000000" pitchFamily="34" charset="-128"/>
                <a:ea typeface="Hiragino Sans W6" panose="020B0400000000000000" pitchFamily="34" charset="-128"/>
              </a:rPr>
              <a:t>…</a:t>
            </a:r>
          </a:p>
          <a:p>
            <a:r>
              <a:rPr kumimoji="1" lang="ja-JP" altLang="en-US" sz="2400" b="1">
                <a:latin typeface="Hiragino Sans W6" panose="020B0400000000000000" pitchFamily="34" charset="-128"/>
                <a:ea typeface="Hiragino Sans W6" panose="020B0400000000000000" pitchFamily="34" charset="-128"/>
              </a:rPr>
              <a:t>➡️ハイミドル想定で作られており、演出の作り込みなどが多いから</a:t>
            </a:r>
            <a:r>
              <a:rPr kumimoji="1" lang="en-US" altLang="ja-JP" sz="2400" b="1" dirty="0">
                <a:latin typeface="Hiragino Sans W6" panose="020B0400000000000000" pitchFamily="34" charset="-128"/>
                <a:ea typeface="Hiragino Sans W6" panose="020B0400000000000000" pitchFamily="34" charset="-128"/>
              </a:rPr>
              <a:t>!!</a:t>
            </a:r>
          </a:p>
          <a:p>
            <a:endParaRPr lang="en-US" altLang="ja-JP" sz="2400" b="1" dirty="0">
              <a:latin typeface="Hiragino Sans W6" panose="020B0400000000000000" pitchFamily="34" charset="-128"/>
              <a:ea typeface="Hiragino Sans W6" panose="020B0400000000000000" pitchFamily="34" charset="-128"/>
            </a:endParaRPr>
          </a:p>
          <a:p>
            <a:r>
              <a:rPr kumimoji="1" lang="ja-JP" altLang="en-US" sz="2400" b="1">
                <a:latin typeface="Hiragino Sans W6" panose="020B0400000000000000" pitchFamily="34" charset="-128"/>
                <a:ea typeface="Hiragino Sans W6" panose="020B0400000000000000" pitchFamily="34" charset="-128"/>
              </a:rPr>
              <a:t>面白いの方程式がヒット機の秘訣。</a:t>
            </a:r>
            <a:endParaRPr kumimoji="1" lang="en-US" altLang="ja-JP" sz="2400" b="1" dirty="0">
              <a:latin typeface="Hiragino Sans W6" panose="020B0400000000000000" pitchFamily="34" charset="-128"/>
              <a:ea typeface="Hiragino Sans W6" panose="020B0400000000000000" pitchFamily="34" charset="-128"/>
            </a:endParaRPr>
          </a:p>
          <a:p>
            <a:r>
              <a:rPr kumimoji="1" lang="ja-JP" altLang="en-US" sz="2400" b="1">
                <a:latin typeface="Hiragino Sans W6" panose="020B0400000000000000" pitchFamily="34" charset="-128"/>
                <a:ea typeface="Hiragino Sans W6" panose="020B0400000000000000" pitchFamily="34" charset="-128"/>
              </a:rPr>
              <a:t>共感性✖️意外性</a:t>
            </a:r>
            <a:r>
              <a:rPr kumimoji="1" lang="en-US" altLang="ja-JP" sz="2400" b="1" dirty="0">
                <a:latin typeface="Hiragino Sans W6" panose="020B0400000000000000" pitchFamily="34" charset="-128"/>
                <a:ea typeface="Hiragino Sans W6" panose="020B0400000000000000" pitchFamily="34" charset="-128"/>
              </a:rPr>
              <a:t>!!</a:t>
            </a:r>
            <a:endParaRPr kumimoji="1" lang="ja-JP" altLang="en-US" sz="2400" b="1">
              <a:latin typeface="Hiragino Sans W6" panose="020B0400000000000000" pitchFamily="34" charset="-128"/>
              <a:ea typeface="Hiragino Sans W6" panose="020B0400000000000000" pitchFamily="34" charset="-128"/>
            </a:endParaRPr>
          </a:p>
        </p:txBody>
      </p:sp>
    </p:spTree>
    <p:extLst>
      <p:ext uri="{BB962C8B-B14F-4D97-AF65-F5344CB8AC3E}">
        <p14:creationId xmlns:p14="http://schemas.microsoft.com/office/powerpoint/2010/main" val="400046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3">
            <a:extLst>
              <a:ext uri="{FF2B5EF4-FFF2-40B4-BE49-F238E27FC236}">
                <a16:creationId xmlns:a16="http://schemas.microsoft.com/office/drawing/2014/main" id="{93A7E852-76EE-44C1-B569-9FCF8CB813F7}"/>
              </a:ext>
            </a:extLst>
          </p:cNvPr>
          <p:cNvSpPr>
            <a:spLocks noGrp="1"/>
          </p:cNvSpPr>
          <p:nvPr>
            <p:ph type="sldNum" sz="quarter" idx="12"/>
          </p:nvPr>
        </p:nvSpPr>
        <p:spPr>
          <a:xfrm>
            <a:off x="11673555" y="332359"/>
            <a:ext cx="500648" cy="365125"/>
          </a:xfrm>
        </p:spPr>
        <p:txBody>
          <a:bodyPr/>
          <a:lstStyle/>
          <a:p>
            <a:fld id="{E408A532-0522-44CF-BD9B-523C54AFD4C5}" type="slidenum">
              <a:rPr kumimoji="1" lang="ja-JP" altLang="en-US" smtClean="0"/>
              <a:t>9</a:t>
            </a:fld>
            <a:endParaRPr kumimoji="1" lang="ja-JP" altLang="en-US"/>
          </a:p>
        </p:txBody>
      </p:sp>
      <p:sp>
        <p:nvSpPr>
          <p:cNvPr id="9" name="タイトル 1">
            <a:extLst>
              <a:ext uri="{FF2B5EF4-FFF2-40B4-BE49-F238E27FC236}">
                <a16:creationId xmlns:a16="http://schemas.microsoft.com/office/drawing/2014/main" id="{FDBF43FF-1A87-9C48-8146-D2BE3644717A}"/>
              </a:ext>
            </a:extLst>
          </p:cNvPr>
          <p:cNvSpPr>
            <a:spLocks noGrp="1"/>
          </p:cNvSpPr>
          <p:nvPr>
            <p:ph type="title"/>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a:noAutofit/>
          </a:bodyPr>
          <a:lstStyle/>
          <a:p>
            <a:endParaRPr lang="ja-JP" altLang="en-US" sz="2800" b="1" dirty="0">
              <a:latin typeface="+mn-ea"/>
              <a:ea typeface="+mn-ea"/>
            </a:endParaRPr>
          </a:p>
        </p:txBody>
      </p:sp>
      <p:pic>
        <p:nvPicPr>
          <p:cNvPr id="12" name="図 11">
            <a:extLst>
              <a:ext uri="{FF2B5EF4-FFF2-40B4-BE49-F238E27FC236}">
                <a16:creationId xmlns:a16="http://schemas.microsoft.com/office/drawing/2014/main" id="{E26F5AC5-2658-4649-941E-98CA10910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6551" y="0"/>
            <a:ext cx="835450" cy="1657350"/>
          </a:xfrm>
          <a:prstGeom prst="rect">
            <a:avLst/>
          </a:prstGeom>
        </p:spPr>
      </p:pic>
      <p:sp>
        <p:nvSpPr>
          <p:cNvPr id="8" name="スライド番号プレースホルダー 1">
            <a:extLst>
              <a:ext uri="{FF2B5EF4-FFF2-40B4-BE49-F238E27FC236}">
                <a16:creationId xmlns:a16="http://schemas.microsoft.com/office/drawing/2014/main" id="{09445651-D536-FC41-8186-6D541FF5B5C8}"/>
              </a:ext>
            </a:extLst>
          </p:cNvPr>
          <p:cNvSpPr txBox="1">
            <a:spLocks/>
          </p:cNvSpPr>
          <p:nvPr/>
        </p:nvSpPr>
        <p:spPr>
          <a:xfrm>
            <a:off x="8539902" y="42257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9</a:t>
            </a:fld>
            <a:endParaRPr lang="ja-JP" altLang="en-US">
              <a:latin typeface="+mn-ea"/>
            </a:endParaRPr>
          </a:p>
        </p:txBody>
      </p:sp>
      <p:sp>
        <p:nvSpPr>
          <p:cNvPr id="11" name="タイトル 1">
            <a:extLst>
              <a:ext uri="{FF2B5EF4-FFF2-40B4-BE49-F238E27FC236}">
                <a16:creationId xmlns:a16="http://schemas.microsoft.com/office/drawing/2014/main" id="{AF1857D4-9577-F246-A34A-86754241B3F0}"/>
              </a:ext>
            </a:extLst>
          </p:cNvPr>
          <p:cNvSpPr txBox="1">
            <a:spLocks/>
          </p:cNvSpPr>
          <p:nvPr/>
        </p:nvSpPr>
        <p:spPr>
          <a:xfrm>
            <a:off x="-15047" y="-6733"/>
            <a:ext cx="11353800" cy="814388"/>
          </a:xfrm>
          <a:prstGeom prst="rect">
            <a:avLst/>
          </a:prstGeom>
          <a:gradFill>
            <a:gsLst>
              <a:gs pos="0">
                <a:schemeClr val="accent4">
                  <a:lumMod val="67000"/>
                </a:schemeClr>
              </a:gs>
              <a:gs pos="70000">
                <a:schemeClr val="accent4">
                  <a:lumMod val="97000"/>
                  <a:lumOff val="3000"/>
                </a:schemeClr>
              </a:gs>
              <a:gs pos="100000">
                <a:schemeClr val="accent4">
                  <a:lumMod val="60000"/>
                  <a:lumOff val="40000"/>
                </a:schemeClr>
              </a:gs>
            </a:gsLst>
            <a:lin ang="162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a:latin typeface="Hiragino Sans W7" panose="020B0400000000000000" pitchFamily="34" charset="-128"/>
                <a:ea typeface="Hiragino Sans W7" panose="020B0400000000000000" pitchFamily="34" charset="-128"/>
              </a:rPr>
              <a:t>第</a:t>
            </a:r>
            <a:r>
              <a:rPr lang="en-US" altLang="ja-JP" sz="2800" b="1" dirty="0">
                <a:latin typeface="Hiragino Sans W7" panose="020B0400000000000000" pitchFamily="34" charset="-128"/>
                <a:ea typeface="Hiragino Sans W7" panose="020B0400000000000000" pitchFamily="34" charset="-128"/>
              </a:rPr>
              <a:t>44</a:t>
            </a:r>
            <a:r>
              <a:rPr lang="ja-JP" altLang="en-US" sz="2800" b="1">
                <a:latin typeface="Hiragino Sans W7" panose="020B0400000000000000" pitchFamily="34" charset="-128"/>
                <a:ea typeface="Hiragino Sans W7" panose="020B0400000000000000" pitchFamily="34" charset="-128"/>
              </a:rPr>
              <a:t>回</a:t>
            </a:r>
            <a:r>
              <a:rPr lang="en-US" altLang="ja-JP" sz="2800" b="1" dirty="0">
                <a:latin typeface="Hiragino Sans W7" panose="020B0400000000000000" pitchFamily="34" charset="-128"/>
                <a:ea typeface="Hiragino Sans W7" panose="020B0400000000000000" pitchFamily="34" charset="-128"/>
              </a:rPr>
              <a:t>4.24</a:t>
            </a:r>
            <a:r>
              <a:rPr lang="ja-JP" altLang="en-US" sz="2800" b="1">
                <a:latin typeface="Hiragino Sans W7" panose="020B0400000000000000" pitchFamily="34" charset="-128"/>
                <a:ea typeface="Hiragino Sans W7" panose="020B0400000000000000" pitchFamily="34" charset="-128"/>
              </a:rPr>
              <a:t>中嶋塾</a:t>
            </a:r>
            <a:r>
              <a:rPr lang="en-US" altLang="ja-JP" sz="2800" b="1" dirty="0">
                <a:latin typeface="Hiragino Sans W7" panose="020B0400000000000000" pitchFamily="34" charset="-128"/>
                <a:ea typeface="Hiragino Sans W7" panose="020B0400000000000000" pitchFamily="34" charset="-128"/>
              </a:rPr>
              <a:t> </a:t>
            </a:r>
            <a:r>
              <a:rPr lang="ja-JP" altLang="en-US" sz="2800" b="1">
                <a:latin typeface="Hiragino Sans W7" panose="020B0400000000000000" pitchFamily="34" charset="-128"/>
                <a:ea typeface="Hiragino Sans W7" panose="020B0400000000000000" pitchFamily="34" charset="-128"/>
              </a:rPr>
              <a:t>ダイジェスト</a:t>
            </a:r>
            <a:endParaRPr lang="ja-JP" altLang="en-US" sz="2800" b="1" dirty="0">
              <a:latin typeface="+mn-ea"/>
            </a:endParaRPr>
          </a:p>
        </p:txBody>
      </p:sp>
      <p:sp>
        <p:nvSpPr>
          <p:cNvPr id="15" name="スライド番号プレースホルダー 13">
            <a:extLst>
              <a:ext uri="{FF2B5EF4-FFF2-40B4-BE49-F238E27FC236}">
                <a16:creationId xmlns:a16="http://schemas.microsoft.com/office/drawing/2014/main" id="{F56137F7-89CE-104B-AEE2-CD696822CBB6}"/>
              </a:ext>
            </a:extLst>
          </p:cNvPr>
          <p:cNvSpPr txBox="1">
            <a:spLocks/>
          </p:cNvSpPr>
          <p:nvPr/>
        </p:nvSpPr>
        <p:spPr>
          <a:xfrm>
            <a:off x="8610600" y="400188"/>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08A532-0522-44CF-BD9B-523C54AFD4C5}" type="slidenum">
              <a:rPr lang="ja-JP" altLang="en-US" smtClean="0">
                <a:latin typeface="+mn-ea"/>
              </a:rPr>
              <a:pPr/>
              <a:t>9</a:t>
            </a:fld>
            <a:endParaRPr lang="ja-JP" altLang="en-US" dirty="0">
              <a:latin typeface="+mn-ea"/>
            </a:endParaRPr>
          </a:p>
        </p:txBody>
      </p:sp>
      <p:sp>
        <p:nvSpPr>
          <p:cNvPr id="17" name="正方形/長方形 16">
            <a:extLst>
              <a:ext uri="{FF2B5EF4-FFF2-40B4-BE49-F238E27FC236}">
                <a16:creationId xmlns:a16="http://schemas.microsoft.com/office/drawing/2014/main" id="{950D67E2-926E-2B4F-8B49-B19B6F5618CB}"/>
              </a:ext>
            </a:extLst>
          </p:cNvPr>
          <p:cNvSpPr/>
          <p:nvPr/>
        </p:nvSpPr>
        <p:spPr>
          <a:xfrm>
            <a:off x="320232" y="1040210"/>
            <a:ext cx="1465542" cy="369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0000"/>
                </a:solidFill>
                <a:latin typeface="Hiragino Sans W7" panose="020B0400000000000000" pitchFamily="34" charset="-128"/>
                <a:ea typeface="Hiragino Sans W7" panose="020B0400000000000000" pitchFamily="34" charset="-128"/>
              </a:rPr>
              <a:t>恩澤さん</a:t>
            </a:r>
            <a:endParaRPr kumimoji="1" lang="ja-JP" altLang="en-US" b="1">
              <a:solidFill>
                <a:srgbClr val="FF0000"/>
              </a:solidFill>
              <a:latin typeface="Hiragino Sans W7" panose="020B0400000000000000" pitchFamily="34" charset="-128"/>
              <a:ea typeface="Hiragino Sans W7" panose="020B0400000000000000" pitchFamily="34" charset="-128"/>
            </a:endParaRPr>
          </a:p>
        </p:txBody>
      </p:sp>
      <p:sp>
        <p:nvSpPr>
          <p:cNvPr id="2" name="正方形/長方形 1">
            <a:extLst>
              <a:ext uri="{FF2B5EF4-FFF2-40B4-BE49-F238E27FC236}">
                <a16:creationId xmlns:a16="http://schemas.microsoft.com/office/drawing/2014/main" id="{8EBE0A31-912E-2243-AC97-E26A905E0678}"/>
              </a:ext>
            </a:extLst>
          </p:cNvPr>
          <p:cNvSpPr/>
          <p:nvPr/>
        </p:nvSpPr>
        <p:spPr>
          <a:xfrm>
            <a:off x="2197510" y="944794"/>
            <a:ext cx="4984955" cy="7521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latin typeface="Hiragino Sans W6" panose="020B0400000000000000" pitchFamily="34" charset="-128"/>
                <a:ea typeface="Hiragino Sans W6" panose="020B0400000000000000" pitchFamily="34" charset="-128"/>
              </a:rPr>
              <a:t>恩澤さんはなぜやめなかったのか</a:t>
            </a:r>
            <a:r>
              <a:rPr kumimoji="1" lang="en-US" altLang="ja-JP" sz="2000" b="1" dirty="0">
                <a:latin typeface="Hiragino Sans W6" panose="020B0400000000000000" pitchFamily="34" charset="-128"/>
                <a:ea typeface="Hiragino Sans W6" panose="020B0400000000000000" pitchFamily="34" charset="-128"/>
              </a:rPr>
              <a:t>…!?</a:t>
            </a:r>
            <a:endParaRPr kumimoji="1" lang="ja-JP" altLang="en-US" sz="2000" b="1">
              <a:latin typeface="Hiragino Sans W6" panose="020B0400000000000000" pitchFamily="34" charset="-128"/>
              <a:ea typeface="Hiragino Sans W6" panose="020B0400000000000000" pitchFamily="34" charset="-128"/>
            </a:endParaRPr>
          </a:p>
        </p:txBody>
      </p:sp>
      <p:sp>
        <p:nvSpPr>
          <p:cNvPr id="4" name="正方形/長方形 3">
            <a:extLst>
              <a:ext uri="{FF2B5EF4-FFF2-40B4-BE49-F238E27FC236}">
                <a16:creationId xmlns:a16="http://schemas.microsoft.com/office/drawing/2014/main" id="{23BB19B4-E38E-574C-9EEC-3C18D9F1706C}"/>
              </a:ext>
            </a:extLst>
          </p:cNvPr>
          <p:cNvSpPr/>
          <p:nvPr/>
        </p:nvSpPr>
        <p:spPr>
          <a:xfrm>
            <a:off x="320232" y="2094271"/>
            <a:ext cx="5754030" cy="356911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a:latin typeface="Hiragino Sans W6" panose="020B0400000000000000" pitchFamily="34" charset="-128"/>
                <a:ea typeface="Hiragino Sans W6" panose="020B0400000000000000" pitchFamily="34" charset="-128"/>
              </a:rPr>
              <a:t>・ほとんどの業者が先払い必須</a:t>
            </a:r>
            <a:endParaRPr kumimoji="1" lang="en-US" altLang="ja-JP" sz="2400" b="1" dirty="0">
              <a:latin typeface="Hiragino Sans W6" panose="020B0400000000000000" pitchFamily="34" charset="-128"/>
              <a:ea typeface="Hiragino Sans W6" panose="020B0400000000000000" pitchFamily="34" charset="-128"/>
            </a:endParaRPr>
          </a:p>
          <a:p>
            <a:r>
              <a:rPr lang="ja-JP" altLang="en-US" sz="2400" b="1">
                <a:latin typeface="Hiragino Sans W6" panose="020B0400000000000000" pitchFamily="34" charset="-128"/>
                <a:ea typeface="Hiragino Sans W6" panose="020B0400000000000000" pitchFamily="34" charset="-128"/>
              </a:rPr>
              <a:t>・販社がホール従業員になる</a:t>
            </a:r>
            <a:endParaRPr lang="en-US" altLang="ja-JP" sz="2400" b="1" dirty="0">
              <a:latin typeface="Hiragino Sans W6" panose="020B0400000000000000" pitchFamily="34" charset="-128"/>
              <a:ea typeface="Hiragino Sans W6" panose="020B0400000000000000" pitchFamily="34" charset="-128"/>
            </a:endParaRPr>
          </a:p>
          <a:p>
            <a:r>
              <a:rPr lang="ja-JP" altLang="en-US" sz="2400" b="1">
                <a:latin typeface="Hiragino Sans W6" panose="020B0400000000000000" pitchFamily="34" charset="-128"/>
                <a:ea typeface="Hiragino Sans W6" panose="020B0400000000000000" pitchFamily="34" charset="-128"/>
              </a:rPr>
              <a:t>・自動ドア、エアコンが壊れている。</a:t>
            </a:r>
            <a:endParaRPr lang="en-US" altLang="ja-JP" sz="2400" b="1" dirty="0">
              <a:latin typeface="Hiragino Sans W6" panose="020B0400000000000000" pitchFamily="34" charset="-128"/>
              <a:ea typeface="Hiragino Sans W6" panose="020B0400000000000000" pitchFamily="34" charset="-128"/>
            </a:endParaRPr>
          </a:p>
          <a:p>
            <a:r>
              <a:rPr kumimoji="1" lang="ja-JP" altLang="en-US" sz="2400" b="1">
                <a:latin typeface="Hiragino Sans W6" panose="020B0400000000000000" pitchFamily="34" charset="-128"/>
                <a:ea typeface="Hiragino Sans W6" panose="020B0400000000000000" pitchFamily="34" charset="-128"/>
              </a:rPr>
              <a:t>・土地の裁判に負けて照明が消える。</a:t>
            </a:r>
            <a:endParaRPr kumimoji="1" lang="en-US" altLang="ja-JP" sz="2400" b="1" dirty="0">
              <a:latin typeface="Hiragino Sans W6" panose="020B0400000000000000" pitchFamily="34" charset="-128"/>
              <a:ea typeface="Hiragino Sans W6" panose="020B0400000000000000" pitchFamily="34" charset="-128"/>
            </a:endParaRPr>
          </a:p>
          <a:p>
            <a:r>
              <a:rPr lang="ja-JP" altLang="en-US" sz="2400" b="1">
                <a:latin typeface="Hiragino Sans W6" panose="020B0400000000000000" pitchFamily="34" charset="-128"/>
                <a:ea typeface="Hiragino Sans W6" panose="020B0400000000000000" pitchFamily="34" charset="-128"/>
              </a:rPr>
              <a:t>・バイトからお金を借りている</a:t>
            </a:r>
            <a:endParaRPr lang="en-US" altLang="ja-JP" sz="2400" b="1" dirty="0">
              <a:latin typeface="Hiragino Sans W6" panose="020B0400000000000000" pitchFamily="34" charset="-128"/>
              <a:ea typeface="Hiragino Sans W6" panose="020B0400000000000000" pitchFamily="34" charset="-128"/>
            </a:endParaRPr>
          </a:p>
          <a:p>
            <a:r>
              <a:rPr kumimoji="1" lang="ja-JP" altLang="en-US" sz="2400" b="1">
                <a:latin typeface="Hiragino Sans W6" panose="020B0400000000000000" pitchFamily="34" charset="-128"/>
                <a:ea typeface="Hiragino Sans W6" panose="020B0400000000000000" pitchFamily="34" charset="-128"/>
              </a:rPr>
              <a:t>などなど</a:t>
            </a:r>
            <a:r>
              <a:rPr kumimoji="1" lang="en-US" altLang="ja-JP" sz="2400" b="1" dirty="0">
                <a:latin typeface="Hiragino Sans W6" panose="020B0400000000000000" pitchFamily="34" charset="-128"/>
                <a:ea typeface="Hiragino Sans W6" panose="020B0400000000000000" pitchFamily="34" charset="-128"/>
              </a:rPr>
              <a:t>…</a:t>
            </a:r>
            <a:r>
              <a:rPr kumimoji="1" lang="ja-JP" altLang="en-US" sz="2400" b="1">
                <a:latin typeface="Hiragino Sans W6" panose="020B0400000000000000" pitchFamily="34" charset="-128"/>
                <a:ea typeface="Hiragino Sans W6" panose="020B0400000000000000" pitchFamily="34" charset="-128"/>
              </a:rPr>
              <a:t>が横行したホールで。</a:t>
            </a:r>
          </a:p>
        </p:txBody>
      </p:sp>
      <p:sp>
        <p:nvSpPr>
          <p:cNvPr id="18" name="右矢印 17">
            <a:extLst>
              <a:ext uri="{FF2B5EF4-FFF2-40B4-BE49-F238E27FC236}">
                <a16:creationId xmlns:a16="http://schemas.microsoft.com/office/drawing/2014/main" id="{D69A5952-0AFA-E349-86CE-29A289F7B5ED}"/>
              </a:ext>
            </a:extLst>
          </p:cNvPr>
          <p:cNvSpPr/>
          <p:nvPr/>
        </p:nvSpPr>
        <p:spPr>
          <a:xfrm>
            <a:off x="6327058" y="2831690"/>
            <a:ext cx="1076632" cy="123886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372086E-3569-A64D-B8F6-BE934F8C228F}"/>
              </a:ext>
            </a:extLst>
          </p:cNvPr>
          <p:cNvSpPr/>
          <p:nvPr/>
        </p:nvSpPr>
        <p:spPr>
          <a:xfrm>
            <a:off x="7507612" y="2094271"/>
            <a:ext cx="4165943" cy="356911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a:latin typeface="Hiragino Sans W6" panose="020B0400000000000000" pitchFamily="34" charset="-128"/>
                <a:ea typeface="Hiragino Sans W6" panose="020B0400000000000000" pitchFamily="34" charset="-128"/>
              </a:rPr>
              <a:t>それでもやめなかった理由としては、ハロウィン期間にコスプレをして売上をあげ、「表彰をして頂いた」</a:t>
            </a:r>
            <a:endParaRPr kumimoji="1" lang="en-US" altLang="ja-JP" sz="2400" b="1" dirty="0">
              <a:latin typeface="Hiragino Sans W6" panose="020B0400000000000000" pitchFamily="34" charset="-128"/>
              <a:ea typeface="Hiragino Sans W6" panose="020B0400000000000000" pitchFamily="34" charset="-128"/>
            </a:endParaRPr>
          </a:p>
          <a:p>
            <a:endParaRPr lang="en-US" altLang="ja-JP" sz="2400" b="1" dirty="0">
              <a:latin typeface="Hiragino Sans W6" panose="020B0400000000000000" pitchFamily="34" charset="-128"/>
              <a:ea typeface="Hiragino Sans W6" panose="020B0400000000000000" pitchFamily="34" charset="-128"/>
            </a:endParaRPr>
          </a:p>
          <a:p>
            <a:r>
              <a:rPr kumimoji="1" lang="ja-JP" altLang="en-US" sz="2400" b="1">
                <a:latin typeface="Hiragino Sans W6" panose="020B0400000000000000" pitchFamily="34" charset="-128"/>
                <a:ea typeface="Hiragino Sans W6" panose="020B0400000000000000" pitchFamily="34" charset="-128"/>
              </a:rPr>
              <a:t>これがモチベーション</a:t>
            </a:r>
            <a:r>
              <a:rPr kumimoji="1" lang="en-US" altLang="ja-JP" sz="2400" b="1" dirty="0">
                <a:latin typeface="Hiragino Sans W6" panose="020B0400000000000000" pitchFamily="34" charset="-128"/>
                <a:ea typeface="Hiragino Sans W6" panose="020B0400000000000000" pitchFamily="34" charset="-128"/>
              </a:rPr>
              <a:t>!!</a:t>
            </a:r>
          </a:p>
          <a:p>
            <a:r>
              <a:rPr lang="ja-JP" altLang="en-US" sz="2400" b="1">
                <a:latin typeface="Hiragino Sans W6" panose="020B0400000000000000" pitchFamily="34" charset="-128"/>
                <a:ea typeface="Hiragino Sans W6" panose="020B0400000000000000" pitchFamily="34" charset="-128"/>
              </a:rPr>
              <a:t>お金じゃない</a:t>
            </a:r>
            <a:r>
              <a:rPr lang="en-US" altLang="ja-JP" sz="2400" b="1" dirty="0">
                <a:latin typeface="Hiragino Sans W6" panose="020B0400000000000000" pitchFamily="34" charset="-128"/>
                <a:ea typeface="Hiragino Sans W6" panose="020B0400000000000000" pitchFamily="34" charset="-128"/>
              </a:rPr>
              <a:t>!!</a:t>
            </a:r>
            <a:endParaRPr kumimoji="1" lang="ja-JP" altLang="en-US" sz="2400" b="1">
              <a:latin typeface="Hiragino Sans W6" panose="020B0400000000000000" pitchFamily="34" charset="-128"/>
              <a:ea typeface="Hiragino Sans W6" panose="020B0400000000000000" pitchFamily="34" charset="-128"/>
            </a:endParaRPr>
          </a:p>
        </p:txBody>
      </p:sp>
    </p:spTree>
    <p:extLst>
      <p:ext uri="{BB962C8B-B14F-4D97-AF65-F5344CB8AC3E}">
        <p14:creationId xmlns:p14="http://schemas.microsoft.com/office/powerpoint/2010/main" val="26665080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5996</TotalTime>
  <Words>1515</Words>
  <Application>Microsoft Macintosh PowerPoint</Application>
  <PresentationFormat>ワイド画面</PresentationFormat>
  <Paragraphs>301</Paragraphs>
  <Slides>11</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Hiragino Sans W6</vt:lpstr>
      <vt:lpstr>Hiragino Sans W7</vt:lpstr>
      <vt:lpstr>Hiragino Sans W8</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第一講座：一番店や新機種だけに惑わされずにPUを狙うには</dc:title>
  <dc:creator>鈴木 康裕</dc:creator>
  <cp:lastModifiedBy>鈴木 康裕</cp:lastModifiedBy>
  <cp:revision>340</cp:revision>
  <dcterms:created xsi:type="dcterms:W3CDTF">2020-02-21T17:07:45Z</dcterms:created>
  <dcterms:modified xsi:type="dcterms:W3CDTF">2021-04-29T11:52:43Z</dcterms:modified>
</cp:coreProperties>
</file>